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10/5/2016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10/5/2016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10/5/2016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10/5/2016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10/5/2016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10/5/2016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10/5/2016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10/5/2016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Project CISAC-CISIN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October 6th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89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Must take into account several failure mechanisms and the strain rate sensitivity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 general it must count with:</a:t>
            </a:r>
          </a:p>
          <a:p>
            <a:r>
              <a:rPr lang="en-US" dirty="0" smtClean="0"/>
              <a:t>Orthotropic linear elastic behavior</a:t>
            </a:r>
          </a:p>
          <a:p>
            <a:r>
              <a:rPr lang="en-US" dirty="0" smtClean="0"/>
              <a:t>Plasticity and hardening</a:t>
            </a:r>
          </a:p>
          <a:p>
            <a:r>
              <a:rPr lang="en-US" dirty="0" smtClean="0"/>
              <a:t>Strain rate effects</a:t>
            </a:r>
          </a:p>
          <a:p>
            <a:r>
              <a:rPr lang="en-US" dirty="0" smtClean="0"/>
              <a:t>Prediction of damage initiation and propagation</a:t>
            </a:r>
          </a:p>
          <a:p>
            <a:r>
              <a:rPr lang="en-US" dirty="0" smtClean="0"/>
              <a:t>Modelling post failure behavior</a:t>
            </a:r>
          </a:p>
          <a:p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892" y="2523187"/>
            <a:ext cx="4139225" cy="351185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7505" y="460032"/>
            <a:ext cx="2822612" cy="138859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419" y="336139"/>
            <a:ext cx="4449058" cy="181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6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05" y="1669949"/>
            <a:ext cx="5537904" cy="249326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971" y="3655364"/>
            <a:ext cx="6822973" cy="280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2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82" y="2014194"/>
            <a:ext cx="4101771" cy="33215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828" y="2245646"/>
            <a:ext cx="6977084" cy="285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5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74" y="2969247"/>
            <a:ext cx="7018315" cy="307554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52311"/>
            <a:ext cx="6065562" cy="332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4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Presentation	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Paulo Flores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Docteur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Sciences Appliques </a:t>
            </a:r>
            <a:r>
              <a:rPr lang="en-US" dirty="0" err="1" smtClean="0"/>
              <a:t>ULg</a:t>
            </a:r>
            <a:r>
              <a:rPr lang="en-US" dirty="0" smtClean="0"/>
              <a:t> 2006</a:t>
            </a:r>
          </a:p>
          <a:p>
            <a:r>
              <a:rPr lang="en-US" dirty="0" smtClean="0"/>
              <a:t>Associate Professor at the University of Concepcion, Chile</a:t>
            </a:r>
          </a:p>
          <a:p>
            <a:r>
              <a:rPr lang="en-US" dirty="0" smtClean="0"/>
              <a:t>Research focused on mechanics of materials (experimental)</a:t>
            </a:r>
          </a:p>
          <a:p>
            <a:pPr lvl="1"/>
            <a:r>
              <a:rPr lang="en-US" dirty="0" smtClean="0"/>
              <a:t>Materials formulation and manufacturing</a:t>
            </a:r>
          </a:p>
          <a:p>
            <a:pPr lvl="1"/>
            <a:r>
              <a:rPr lang="en-US" dirty="0" smtClean="0"/>
              <a:t>Mechanical solicitations</a:t>
            </a:r>
          </a:p>
          <a:p>
            <a:pPr lvl="1"/>
            <a:r>
              <a:rPr lang="en-US" dirty="0" smtClean="0"/>
              <a:t>Applications</a:t>
            </a:r>
          </a:p>
          <a:p>
            <a:r>
              <a:rPr lang="en-US" dirty="0" smtClean="0"/>
              <a:t>Main subject: Study of the mechanical behavior of fiber reinforced polymers</a:t>
            </a:r>
          </a:p>
          <a:p>
            <a:pPr lvl="1"/>
            <a:r>
              <a:rPr lang="en-US" dirty="0" smtClean="0"/>
              <a:t>QS – Fatigue</a:t>
            </a:r>
          </a:p>
          <a:p>
            <a:pPr lvl="1"/>
            <a:r>
              <a:rPr lang="en-US" dirty="0" smtClean="0"/>
              <a:t>In-plane shear and damage</a:t>
            </a:r>
          </a:p>
          <a:p>
            <a:pPr lvl="1"/>
            <a:r>
              <a:rPr lang="en-US" dirty="0" smtClean="0"/>
              <a:t>Out-of-plane compression</a:t>
            </a:r>
          </a:p>
          <a:p>
            <a:pPr lvl="1"/>
            <a:r>
              <a:rPr lang="en-US" dirty="0" smtClean="0"/>
              <a:t>In-plane fracture</a:t>
            </a:r>
          </a:p>
          <a:p>
            <a:pPr lvl="1"/>
            <a:r>
              <a:rPr lang="en-US" dirty="0" smtClean="0"/>
              <a:t>Multi-scale analysis</a:t>
            </a:r>
          </a:p>
          <a:p>
            <a:pPr lvl="1"/>
            <a:r>
              <a:rPr lang="en-US" dirty="0" smtClean="0"/>
              <a:t>FE materials pa</a:t>
            </a:r>
          </a:p>
          <a:p>
            <a:pPr lvl="1"/>
            <a:r>
              <a:rPr lang="en-US" dirty="0" smtClean="0"/>
              <a:t>Parameters identification</a:t>
            </a:r>
          </a:p>
          <a:p>
            <a:pPr lvl="1"/>
            <a:r>
              <a:rPr lang="en-US" dirty="0" err="1" smtClean="0"/>
              <a:t>Etc</a:t>
            </a:r>
            <a:r>
              <a:rPr lang="en-US" dirty="0" smtClean="0"/>
              <a:t> …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330" y="944623"/>
            <a:ext cx="3830747" cy="2444427"/>
          </a:xfrm>
          <a:prstGeom prst="rect">
            <a:avLst/>
          </a:prstGeom>
        </p:spPr>
      </p:pic>
      <p:pic>
        <p:nvPicPr>
          <p:cNvPr id="1030" name="Picture 6" descr="http://media.biobiochile.cl/wp-content/uploads/2016/08/universidad-concepcionmmonumento-nacio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050" y="4520500"/>
            <a:ext cx="3612590" cy="173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29723" t="14432" r="20829" b="22391"/>
          <a:stretch/>
        </p:blipFill>
        <p:spPr>
          <a:xfrm>
            <a:off x="7531246" y="3389049"/>
            <a:ext cx="4083811" cy="326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1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40" y="469516"/>
            <a:ext cx="3852203" cy="22244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44" y="1581734"/>
            <a:ext cx="3442446" cy="247411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325" y="2867031"/>
            <a:ext cx="3815644" cy="343142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0935" y="2693953"/>
            <a:ext cx="3512445" cy="326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5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	</a:t>
            </a:r>
            <a:endParaRPr lang="en-US" dirty="0"/>
          </a:p>
        </p:txBody>
      </p:sp>
      <p:pic>
        <p:nvPicPr>
          <p:cNvPr id="4" name="Imagen 1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0642" y="1899043"/>
            <a:ext cx="7410405" cy="393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6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</a:t>
            </a:r>
            <a:endParaRPr lang="en-US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094" y="1806266"/>
            <a:ext cx="5088634" cy="221772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228" y="384410"/>
            <a:ext cx="4801563" cy="531923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193" y="4023995"/>
            <a:ext cx="5186710" cy="251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8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CISAC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 few words….</a:t>
            </a:r>
          </a:p>
          <a:p>
            <a:r>
              <a:rPr lang="en-US" dirty="0" smtClean="0"/>
              <a:t>The project focus the prediction, by means of a FE code, of the effect of material strain rate sensitivity under impact loads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Objectives</a:t>
            </a:r>
          </a:p>
          <a:p>
            <a:r>
              <a:rPr lang="en-US" dirty="0" smtClean="0"/>
              <a:t>To develop a model (from literature, rigorous theoretical and physical based, law’s material parameters linked to physical phenomena)</a:t>
            </a:r>
          </a:p>
          <a:p>
            <a:r>
              <a:rPr lang="en-US" dirty="0" smtClean="0"/>
              <a:t>Model implementation in a FE code (home made and commercial)</a:t>
            </a:r>
          </a:p>
          <a:p>
            <a:r>
              <a:rPr lang="en-US" dirty="0" smtClean="0"/>
              <a:t>Validation from literature and industrial experience data</a:t>
            </a:r>
          </a:p>
          <a:p>
            <a:r>
              <a:rPr lang="en-US" dirty="0" smtClean="0"/>
              <a:t>To define a protocol for material parameters identification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59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Strain rate sensitivity?</a:t>
            </a:r>
            <a:endParaRPr lang="en-US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768253" y="1729897"/>
            <a:ext cx="4394543" cy="443094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79073" y="6249763"/>
            <a:ext cx="458372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565"/>
              </a:spcAft>
            </a:pPr>
            <a:r>
              <a:rPr lang="es-ES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Failure</a:t>
            </a:r>
            <a:r>
              <a:rPr lang="es-ES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caused</a:t>
            </a:r>
            <a:r>
              <a:rPr lang="es-ES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by</a:t>
            </a:r>
            <a:r>
              <a:rPr lang="es-ES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impact</a:t>
            </a:r>
            <a:r>
              <a:rPr lang="es-ES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at </a:t>
            </a:r>
            <a:r>
              <a:rPr lang="es-ES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various</a:t>
            </a:r>
            <a:r>
              <a:rPr lang="es-ES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velocities</a:t>
            </a:r>
            <a:r>
              <a:rPr lang="es-ES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a) 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E-glass/phenolic, b) E-glass/epoxy. 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s-ES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Reddy</a:t>
            </a:r>
            <a:r>
              <a:rPr lang="es-ES" sz="1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et al. 2016</a:t>
            </a:r>
            <a:r>
              <a:rPr lang="es-ES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lang="es-CL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342" y="1599613"/>
            <a:ext cx="4561243" cy="262970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796" y="4417223"/>
            <a:ext cx="6734475" cy="183254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0033" y="6184884"/>
            <a:ext cx="3367284" cy="52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6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Strain rate sensitivity?</a:t>
            </a:r>
            <a:endParaRPr lang="en-US" dirty="0"/>
          </a:p>
        </p:txBody>
      </p:sp>
      <p:pic>
        <p:nvPicPr>
          <p:cNvPr id="6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" b="2179"/>
          <a:stretch/>
        </p:blipFill>
        <p:spPr bwMode="auto">
          <a:xfrm>
            <a:off x="5461343" y="1729897"/>
            <a:ext cx="3248025" cy="190500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8806927" y="1723547"/>
            <a:ext cx="3002280" cy="1911350"/>
          </a:xfrm>
          <a:prstGeom prst="rect">
            <a:avLst/>
          </a:prstGeom>
        </p:spPr>
      </p:pic>
      <p:sp>
        <p:nvSpPr>
          <p:cNvPr id="8" name="Rectángulo 6"/>
          <p:cNvSpPr/>
          <p:nvPr/>
        </p:nvSpPr>
        <p:spPr>
          <a:xfrm>
            <a:off x="5120054" y="3723823"/>
            <a:ext cx="707194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565"/>
              </a:spcAft>
            </a:pPr>
            <a:r>
              <a:rPr lang="es-CL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Stress-</a:t>
            </a:r>
            <a:r>
              <a:rPr lang="es-CL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strain</a:t>
            </a:r>
            <a:r>
              <a:rPr lang="es-CL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curves </a:t>
            </a:r>
            <a:r>
              <a:rPr lang="es-CL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es-CL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s-CL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materials</a:t>
            </a:r>
            <a:r>
              <a:rPr lang="es-CL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A: </a:t>
            </a:r>
            <a:r>
              <a:rPr lang="es-CL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Carbon-epoxy</a:t>
            </a:r>
            <a:r>
              <a:rPr lang="es-CL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CL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prepreg</a:t>
            </a:r>
            <a:r>
              <a:rPr lang="es-CL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s-CL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plain</a:t>
            </a:r>
            <a:r>
              <a:rPr lang="es-CL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CL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weave</a:t>
            </a:r>
            <a:r>
              <a:rPr lang="es-CL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B: </a:t>
            </a:r>
            <a:r>
              <a:rPr lang="es-CL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Carbon-epoxy</a:t>
            </a:r>
            <a:r>
              <a:rPr lang="es-CL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CL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prepreg</a:t>
            </a:r>
            <a:r>
              <a:rPr lang="es-CL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2x2 </a:t>
            </a:r>
            <a:r>
              <a:rPr lang="es-CL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twill</a:t>
            </a:r>
            <a:r>
              <a:rPr lang="es-CL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C: </a:t>
            </a:r>
            <a:r>
              <a:rPr lang="es-CL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Carbon</a:t>
            </a:r>
            <a:r>
              <a:rPr lang="es-CL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-BMI </a:t>
            </a:r>
            <a:r>
              <a:rPr lang="es-CL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prepreg</a:t>
            </a:r>
            <a:r>
              <a:rPr lang="es-CL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8 </a:t>
            </a:r>
            <a:r>
              <a:rPr lang="es-CL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harness</a:t>
            </a:r>
            <a:r>
              <a:rPr lang="es-CL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CL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satin</a:t>
            </a:r>
            <a:r>
              <a:rPr lang="es-CL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in a) </a:t>
            </a:r>
            <a:r>
              <a:rPr lang="es-CL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tensile</a:t>
            </a:r>
            <a:r>
              <a:rPr lang="es-CL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b) </a:t>
            </a:r>
            <a:r>
              <a:rPr lang="es-CL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shear</a:t>
            </a:r>
            <a:r>
              <a:rPr lang="es-CL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CL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loading</a:t>
            </a:r>
            <a:r>
              <a:rPr lang="es-CL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s-ES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s-ES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Foroutan</a:t>
            </a:r>
            <a:r>
              <a:rPr lang="es-ES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et al. 2013]</a:t>
            </a:r>
            <a:endParaRPr lang="es-C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68" y="1649375"/>
            <a:ext cx="2967532" cy="236401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552" y="4202089"/>
            <a:ext cx="2967532" cy="228516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152" y="3998449"/>
            <a:ext cx="3245364" cy="50748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965393" y="5021360"/>
            <a:ext cx="77716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YES !!! Matrix dependence (off-axis)</a:t>
            </a:r>
          </a:p>
          <a:p>
            <a:r>
              <a:rPr lang="en-US" dirty="0" smtClean="0"/>
              <a:t>It is reported that carbon and glass fibers are not strain rate sensitive</a:t>
            </a:r>
          </a:p>
          <a:p>
            <a:r>
              <a:rPr lang="en-US" sz="1200" dirty="0" smtClean="0"/>
              <a:t>Chen and </a:t>
            </a:r>
            <a:r>
              <a:rPr lang="en-US" sz="1200" dirty="0" err="1" smtClean="0"/>
              <a:t>Morozov</a:t>
            </a:r>
            <a:r>
              <a:rPr lang="en-US" sz="1200" dirty="0" smtClean="0"/>
              <a:t>, Comp. </a:t>
            </a:r>
            <a:r>
              <a:rPr lang="en-US" sz="1200" dirty="0" err="1" smtClean="0"/>
              <a:t>Struct</a:t>
            </a:r>
            <a:r>
              <a:rPr lang="en-US" sz="1200" dirty="0" smtClean="0"/>
              <a:t>. 148 (2016)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8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Material influence on impact behavior </a:t>
            </a:r>
            <a:endParaRPr lang="en-US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931920"/>
          </a:xfrm>
        </p:spPr>
        <p:txBody>
          <a:bodyPr>
            <a:normAutofit/>
          </a:bodyPr>
          <a:lstStyle/>
          <a:p>
            <a:r>
              <a:rPr lang="en-US" dirty="0" smtClean="0"/>
              <a:t>Weave and binders</a:t>
            </a:r>
          </a:p>
          <a:p>
            <a:r>
              <a:rPr lang="en-US" dirty="0" smtClean="0"/>
              <a:t>Pockets</a:t>
            </a:r>
          </a:p>
          <a:p>
            <a:r>
              <a:rPr lang="en-US" dirty="0" smtClean="0"/>
              <a:t>Voids</a:t>
            </a:r>
          </a:p>
          <a:p>
            <a:r>
              <a:rPr lang="en-US" dirty="0" smtClean="0"/>
              <a:t>Ply thickness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216" y="1407140"/>
            <a:ext cx="2850785" cy="246956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430" y="1407140"/>
            <a:ext cx="3516283" cy="246561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645" y="3767279"/>
            <a:ext cx="4506601" cy="38880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31" y="4156079"/>
            <a:ext cx="384810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6 CuadroTexto"/>
          <p:cNvSpPr txBox="1"/>
          <p:nvPr/>
        </p:nvSpPr>
        <p:spPr>
          <a:xfrm>
            <a:off x="715331" y="6065912"/>
            <a:ext cx="3848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000" dirty="0" smtClean="0"/>
              <a:t>TP: </a:t>
            </a:r>
            <a:r>
              <a:rPr lang="es-ES" sz="1000" dirty="0" err="1" smtClean="0"/>
              <a:t>shear</a:t>
            </a:r>
            <a:r>
              <a:rPr lang="es-ES" sz="1000" dirty="0" smtClean="0"/>
              <a:t> </a:t>
            </a:r>
            <a:r>
              <a:rPr lang="es-ES" sz="1000" dirty="0" err="1" smtClean="0"/>
              <a:t>failure</a:t>
            </a:r>
            <a:r>
              <a:rPr lang="es-ES" sz="1000" dirty="0" smtClean="0"/>
              <a:t> in </a:t>
            </a:r>
            <a:r>
              <a:rPr lang="es-ES" sz="1000" dirty="0" err="1" smtClean="0"/>
              <a:t>all</a:t>
            </a:r>
            <a:r>
              <a:rPr lang="es-ES" sz="1000" dirty="0" smtClean="0"/>
              <a:t> </a:t>
            </a:r>
            <a:r>
              <a:rPr lang="es-ES" sz="1000" dirty="0" err="1" smtClean="0"/>
              <a:t>the</a:t>
            </a:r>
            <a:r>
              <a:rPr lang="es-ES" sz="1000" dirty="0" smtClean="0"/>
              <a:t> </a:t>
            </a:r>
            <a:r>
              <a:rPr lang="es-ES" sz="1000" dirty="0" err="1" smtClean="0"/>
              <a:t>laminate</a:t>
            </a:r>
            <a:r>
              <a:rPr lang="es-ES" sz="1000" dirty="0" smtClean="0"/>
              <a:t>, UTP </a:t>
            </a:r>
            <a:r>
              <a:rPr lang="es-ES" sz="1000" dirty="0" err="1" smtClean="0"/>
              <a:t>brittle</a:t>
            </a:r>
            <a:r>
              <a:rPr lang="es-ES" sz="1000" dirty="0" smtClean="0"/>
              <a:t> </a:t>
            </a:r>
            <a:r>
              <a:rPr lang="es-ES" sz="1000" dirty="0" err="1" smtClean="0"/>
              <a:t>failure</a:t>
            </a:r>
            <a:r>
              <a:rPr lang="es-ES" sz="1000" dirty="0" smtClean="0"/>
              <a:t> </a:t>
            </a:r>
            <a:r>
              <a:rPr lang="es-ES" sz="1000" dirty="0" err="1" smtClean="0"/>
              <a:t>due</a:t>
            </a:r>
            <a:r>
              <a:rPr lang="es-ES" sz="1000" dirty="0" smtClean="0"/>
              <a:t> </a:t>
            </a:r>
            <a:r>
              <a:rPr lang="es-ES" sz="1000" dirty="0" err="1" smtClean="0"/>
              <a:t>to</a:t>
            </a:r>
            <a:r>
              <a:rPr lang="es-ES" sz="1000" dirty="0" smtClean="0"/>
              <a:t> </a:t>
            </a:r>
            <a:r>
              <a:rPr lang="es-ES" sz="1000" dirty="0" err="1" smtClean="0"/>
              <a:t>tensile</a:t>
            </a:r>
            <a:r>
              <a:rPr lang="es-ES" sz="1000" dirty="0" smtClean="0"/>
              <a:t> and </a:t>
            </a:r>
            <a:r>
              <a:rPr lang="es-ES" sz="1000" dirty="0" err="1" smtClean="0"/>
              <a:t>compressive</a:t>
            </a:r>
            <a:r>
              <a:rPr lang="es-ES" sz="1000" dirty="0" smtClean="0"/>
              <a:t> </a:t>
            </a:r>
            <a:r>
              <a:rPr lang="es-ES" sz="1000" dirty="0" err="1" smtClean="0"/>
              <a:t>failure</a:t>
            </a:r>
            <a:r>
              <a:rPr lang="es-ES" sz="1000" dirty="0" smtClean="0"/>
              <a:t> at top and </a:t>
            </a:r>
            <a:r>
              <a:rPr lang="es-ES" sz="1000" dirty="0" err="1" smtClean="0"/>
              <a:t>bottom</a:t>
            </a:r>
            <a:r>
              <a:rPr lang="es-ES" sz="1000" dirty="0" smtClean="0"/>
              <a:t>. E-</a:t>
            </a:r>
            <a:r>
              <a:rPr lang="es-ES" sz="1000" dirty="0" err="1" smtClean="0"/>
              <a:t>glass</a:t>
            </a:r>
            <a:r>
              <a:rPr lang="es-ES" sz="1000" dirty="0" smtClean="0"/>
              <a:t>/</a:t>
            </a:r>
            <a:r>
              <a:rPr lang="es-ES" sz="1000" dirty="0" err="1" smtClean="0"/>
              <a:t>Epoxy</a:t>
            </a:r>
            <a:r>
              <a:rPr lang="es-ES" sz="1000" dirty="0" smtClean="0"/>
              <a:t>. [</a:t>
            </a:r>
            <a:r>
              <a:rPr lang="es-ES" sz="1000" dirty="0" err="1" smtClean="0"/>
              <a:t>Wagih</a:t>
            </a:r>
            <a:r>
              <a:rPr lang="es-ES" sz="1000" dirty="0" smtClean="0"/>
              <a:t> et al. 2016]</a:t>
            </a:r>
            <a:endParaRPr lang="es-CL" sz="10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565" y="4280932"/>
            <a:ext cx="3430956" cy="233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3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273</TotalTime>
  <Words>351</Words>
  <Application>Microsoft Office PowerPoint</Application>
  <PresentationFormat>Grand écran</PresentationFormat>
  <Paragraphs>57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Century Gothic</vt:lpstr>
      <vt:lpstr>Garamond</vt:lpstr>
      <vt:lpstr>Times New Roman</vt:lpstr>
      <vt:lpstr>Savon</vt:lpstr>
      <vt:lpstr>Project CISAC-CISIN</vt:lpstr>
      <vt:lpstr>Presentation </vt:lpstr>
      <vt:lpstr>Presentation</vt:lpstr>
      <vt:lpstr>Presentation </vt:lpstr>
      <vt:lpstr>Presentation</vt:lpstr>
      <vt:lpstr>CISAC</vt:lpstr>
      <vt:lpstr>Strain rate sensitivity?</vt:lpstr>
      <vt:lpstr>Strain rate sensitivity?</vt:lpstr>
      <vt:lpstr>Material influence on impact behavior </vt:lpstr>
      <vt:lpstr>Model</vt:lpstr>
      <vt:lpstr>Model</vt:lpstr>
      <vt:lpstr>Testing</vt:lpstr>
      <vt:lpstr>Testing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CISAC</dc:title>
  <dc:creator>Flores Paulo</dc:creator>
  <cp:lastModifiedBy>Flores Paulo</cp:lastModifiedBy>
  <cp:revision>21</cp:revision>
  <dcterms:created xsi:type="dcterms:W3CDTF">2016-10-04T11:35:05Z</dcterms:created>
  <dcterms:modified xsi:type="dcterms:W3CDTF">2016-10-05T12:10:35Z</dcterms:modified>
</cp:coreProperties>
</file>