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28" r:id="rId3"/>
    <p:sldId id="351" r:id="rId4"/>
    <p:sldId id="292" r:id="rId5"/>
    <p:sldId id="294" r:id="rId6"/>
    <p:sldId id="353" r:id="rId7"/>
    <p:sldId id="355" r:id="rId8"/>
    <p:sldId id="356" r:id="rId9"/>
    <p:sldId id="357" r:id="rId10"/>
    <p:sldId id="358" r:id="rId11"/>
    <p:sldId id="359" r:id="rId12"/>
    <p:sldId id="360" r:id="rId13"/>
    <p:sldId id="342" r:id="rId14"/>
    <p:sldId id="341" r:id="rId15"/>
    <p:sldId id="337" r:id="rId16"/>
    <p:sldId id="368" r:id="rId17"/>
    <p:sldId id="362" r:id="rId18"/>
    <p:sldId id="338" r:id="rId19"/>
    <p:sldId id="339" r:id="rId20"/>
    <p:sldId id="336" r:id="rId21"/>
    <p:sldId id="333" r:id="rId22"/>
    <p:sldId id="344" r:id="rId23"/>
    <p:sldId id="345" r:id="rId24"/>
    <p:sldId id="346" r:id="rId25"/>
    <p:sldId id="363" r:id="rId26"/>
    <p:sldId id="365" r:id="rId27"/>
    <p:sldId id="367" r:id="rId28"/>
    <p:sldId id="347" r:id="rId29"/>
    <p:sldId id="369" r:id="rId30"/>
    <p:sldId id="370" r:id="rId31"/>
    <p:sldId id="372" r:id="rId32"/>
    <p:sldId id="371" r:id="rId3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4919"/>
    <a:srgbClr val="893713"/>
    <a:srgbClr val="000000"/>
    <a:srgbClr val="0066FF"/>
    <a:srgbClr val="D0CECE"/>
    <a:srgbClr val="86330F"/>
    <a:srgbClr val="DBA48C"/>
    <a:srgbClr val="E98960"/>
    <a:srgbClr val="CA521C"/>
    <a:srgbClr val="B04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114" d="100"/>
          <a:sy n="114" d="100"/>
        </p:scale>
        <p:origin x="11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6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51285-06DD-49A2-B1E6-63BD16B19B4B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3273C-1074-4308-A666-0C45B00BB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16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F9F14-E16A-4399-B7C8-AB9EA97FFD6B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48292-F481-4E97-99A5-85B68D332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8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129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40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68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53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47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59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25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3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219C0-FEAE-47EC-9998-9B7FC5CD419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723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4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57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4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990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48292-F481-4E97-99A5-85B68D3329E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4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" y="1116000"/>
            <a:ext cx="871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" y="3602038"/>
            <a:ext cx="7785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ABE9-3D11-43F9-8A11-DC214C042314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1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A22-5FEC-48A3-BEE8-169FED63F1B7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2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1636-3C7B-4AC9-A736-A4C42B55DBFC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011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ero colum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0DFA-017E-4ADC-AEC6-105C543BD404}" type="datetime1">
              <a:rPr lang="en-GB" smtClean="0"/>
              <a:t>29/11/2020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Development of a PFEM code capable of simulating SLM - Billy-Joe Bobach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C0B5-0A92-472B-AEF6-4ED25727DE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56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91B-008D-4CFE-89DF-491C7E9FACD5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8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1709739"/>
            <a:ext cx="8712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" y="4589464"/>
            <a:ext cx="8712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E7F0-8995-47B2-B97F-8595A6405DDF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1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6000" y="1584000"/>
            <a:ext cx="4298850" cy="466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80674"/>
            <a:ext cx="4298850" cy="466892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EF0E-4EE7-4642-AA3A-364EA02C84DC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903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16000"/>
            <a:ext cx="8712000" cy="12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" y="1584000"/>
            <a:ext cx="42821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000" y="2407912"/>
            <a:ext cx="4282182" cy="3834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84000"/>
            <a:ext cx="4298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407912"/>
            <a:ext cx="4298850" cy="3834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7918-68A1-4A92-B908-574D6D825AEA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179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12F9-10E8-4D63-A7AB-15CD95384EA0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9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E0C0-4AF5-42EB-8C53-F6BBF8235B0D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9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16000"/>
            <a:ext cx="28800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000" y="216000"/>
            <a:ext cx="5760000" cy="6062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000" y="1891800"/>
            <a:ext cx="2880000" cy="4386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8829-30D3-4BDE-90F2-3C4B95C2A8ED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32310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16000"/>
            <a:ext cx="28800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72378" y="216001"/>
            <a:ext cx="5764470" cy="6068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000" y="1891800"/>
            <a:ext cx="2880000" cy="4393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C36A-04DF-4333-8C2B-A49AED9764D3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" y="216000"/>
            <a:ext cx="8712000" cy="12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" y="1584000"/>
            <a:ext cx="8712000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6000" y="63563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3ACA6-D121-46D8-A331-610A3EF341B2}" type="datetime1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2000" y="6354274"/>
            <a:ext cx="45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6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68771-012D-45BD-9289-41DE71297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4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4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1.em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4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75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0.png"/><Relationship Id="rId1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50.png"/><Relationship Id="rId1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0.pn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4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" y="1518782"/>
            <a:ext cx="8712000" cy="2387600"/>
          </a:xfrm>
        </p:spPr>
        <p:txBody>
          <a:bodyPr>
            <a:normAutofit/>
          </a:bodyPr>
          <a:lstStyle/>
          <a:p>
            <a:pPr algn="l"/>
            <a:r>
              <a:rPr lang="en-US" sz="3300" b="1" dirty="0">
                <a:solidFill>
                  <a:schemeClr val="accent1"/>
                </a:solidFill>
              </a:rPr>
              <a:t>PFEM</a:t>
            </a:r>
            <a:r>
              <a:rPr lang="en-US" sz="3300" b="1" dirty="0"/>
              <a:t>-based 2D phase change simulation tool applied to laser spot welding</a:t>
            </a:r>
            <a:endParaRPr lang="en-US" sz="3300" b="1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" y="4004820"/>
            <a:ext cx="7785000" cy="2106420"/>
          </a:xfrm>
        </p:spPr>
        <p:txBody>
          <a:bodyPr>
            <a:noAutofit/>
          </a:bodyPr>
          <a:lstStyle/>
          <a:p>
            <a:pPr algn="l"/>
            <a:r>
              <a:rPr lang="en-US" sz="2000" noProof="0" dirty="0" smtClean="0"/>
              <a:t>Billy-Joe Bobach</a:t>
            </a:r>
            <a:r>
              <a:rPr lang="en-US" sz="2000" baseline="30000" noProof="0" dirty="0" smtClean="0"/>
              <a:t>1</a:t>
            </a:r>
            <a:r>
              <a:rPr lang="en-US" sz="2000" noProof="0" dirty="0" smtClean="0"/>
              <a:t>, billy-joe.bobach@uliege.be</a:t>
            </a:r>
            <a:br>
              <a:rPr lang="en-US" sz="2000" noProof="0" dirty="0" smtClean="0"/>
            </a:br>
            <a:r>
              <a:rPr lang="en-US" sz="2000" noProof="0" dirty="0" smtClean="0"/>
              <a:t>Roman Boman</a:t>
            </a:r>
            <a:r>
              <a:rPr lang="en-US" sz="2000" baseline="30000" dirty="0" smtClean="0"/>
              <a:t>1</a:t>
            </a:r>
            <a:r>
              <a:rPr lang="en-US" sz="2000" noProof="0" dirty="0" smtClean="0"/>
              <a:t/>
            </a:r>
            <a:br>
              <a:rPr lang="en-US" sz="2000" noProof="0" dirty="0" smtClean="0"/>
            </a:br>
            <a:r>
              <a:rPr lang="en-US" sz="2000" noProof="0" dirty="0" smtClean="0"/>
              <a:t>Prof. Diego Celentano</a:t>
            </a:r>
            <a:r>
              <a:rPr lang="en-US" sz="2000" baseline="30000" noProof="0" dirty="0" smtClean="0"/>
              <a:t>2</a:t>
            </a:r>
            <a:r>
              <a:rPr lang="en-US" sz="2000" noProof="0" dirty="0" smtClean="0"/>
              <a:t/>
            </a:r>
            <a:br>
              <a:rPr lang="en-US" sz="2000" noProof="0" dirty="0" smtClean="0"/>
            </a:br>
            <a:r>
              <a:rPr lang="en-US" sz="2000" noProof="0" dirty="0" smtClean="0"/>
              <a:t>Prof. Vincent Terrapon</a:t>
            </a:r>
            <a:r>
              <a:rPr lang="en-US" sz="2000" baseline="30000" dirty="0" smtClean="0"/>
              <a:t>1</a:t>
            </a:r>
            <a:br>
              <a:rPr lang="en-US" sz="2000" baseline="30000" dirty="0" smtClean="0"/>
            </a:br>
            <a:r>
              <a:rPr lang="en-US" sz="2000" dirty="0" smtClean="0"/>
              <a:t>Prof. Jean-Philippe Ponthot</a:t>
            </a:r>
            <a:r>
              <a:rPr lang="en-US" sz="2000" baseline="30000" dirty="0" smtClean="0"/>
              <a:t>1</a:t>
            </a:r>
          </a:p>
          <a:p>
            <a:pPr algn="l"/>
            <a:r>
              <a:rPr lang="en-US" sz="2000" baseline="30000" noProof="0" dirty="0" smtClean="0"/>
              <a:t>1</a:t>
            </a:r>
            <a:r>
              <a:rPr lang="en-US" sz="2000" noProof="0" dirty="0" smtClean="0"/>
              <a:t>Uliège Belgium; </a:t>
            </a:r>
            <a:r>
              <a:rPr lang="en-US" sz="2000" baseline="30000" noProof="0" dirty="0" smtClean="0"/>
              <a:t>2</a:t>
            </a:r>
            <a:r>
              <a:rPr lang="en-US" sz="2000" noProof="0" dirty="0" smtClean="0"/>
              <a:t>PUC Santiago de Chile</a:t>
            </a:r>
          </a:p>
        </p:txBody>
      </p:sp>
      <p:pic>
        <p:nvPicPr>
          <p:cNvPr id="4" name="Picture 2" descr="Image result for uliege barcelon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r="8816"/>
          <a:stretch/>
        </p:blipFill>
        <p:spPr bwMode="auto">
          <a:xfrm>
            <a:off x="216000" y="180958"/>
            <a:ext cx="1573386" cy="93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1061328"/>
            <a:ext cx="679387" cy="91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14" y="325738"/>
            <a:ext cx="1184786" cy="7512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50480" y="1105607"/>
            <a:ext cx="1471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funded by a F.N.R.S. FRIA research grant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71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to solve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216000" y="1488750"/>
                <a:ext cx="8712000" cy="4680000"/>
              </a:xfrm>
            </p:spPr>
            <p:txBody>
              <a:bodyPr/>
              <a:lstStyle/>
              <a:p>
                <a:r>
                  <a:rPr lang="en-US" dirty="0" smtClean="0"/>
                  <a:t>Heat equation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Volume heat 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000" y="1488750"/>
                <a:ext cx="8712000" cy="4680000"/>
              </a:xfrm>
              <a:blipFill rotWithShape="0">
                <a:blip r:embed="rId3"/>
                <a:stretch>
                  <a:fillRect l="-1259" t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C0B5-0A92-472B-AEF6-4ED25727DEB1}" type="slidenum">
              <a:rPr lang="en-GB" smtClean="0"/>
              <a:t>10</a:t>
            </a:fld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5424543" y="2467564"/>
            <a:ext cx="533400" cy="53340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6700" y="101580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Heat source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to solve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216000" y="1488750"/>
                <a:ext cx="8712000" cy="4680000"/>
              </a:xfrm>
            </p:spPr>
            <p:txBody>
              <a:bodyPr/>
              <a:lstStyle/>
              <a:p>
                <a:r>
                  <a:rPr lang="en-US" dirty="0" smtClean="0"/>
                  <a:t>Heat equation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Latent heat absoprtion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lvl="1"/>
                <a:r>
                  <a:rPr lang="en-US" dirty="0" smtClean="0"/>
                  <a:t>Highly non-linear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000" y="1488750"/>
                <a:ext cx="8712000" cy="4680000"/>
              </a:xfrm>
              <a:blipFill rotWithShape="0">
                <a:blip r:embed="rId3"/>
                <a:stretch>
                  <a:fillRect l="-1259" t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C0B5-0A92-472B-AEF6-4ED25727DEB1}" type="slidenum">
              <a:rPr lang="en-GB" smtClean="0"/>
              <a:t>11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ight Arrow 4"/>
              <p:cNvSpPr/>
              <p:nvPr/>
            </p:nvSpPr>
            <p:spPr>
              <a:xfrm>
                <a:off x="3714749" y="5286374"/>
                <a:ext cx="1239104" cy="4362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 smtClean="0"/>
                  <a:t>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ight Arrow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749" y="5286374"/>
                <a:ext cx="1239104" cy="436245"/>
              </a:xfrm>
              <a:prstGeom prst="rightArrow">
                <a:avLst/>
              </a:prstGeom>
              <a:blipFill rotWithShape="0">
                <a:blip r:embed="rId4"/>
                <a:stretch>
                  <a:fillRect l="-2899"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>
          <a:xfrm>
            <a:off x="6230118" y="2458039"/>
            <a:ext cx="533400" cy="53340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4754593" y="4744640"/>
            <a:ext cx="2787211" cy="1643601"/>
            <a:chOff x="4754593" y="4668440"/>
            <a:chExt cx="2787211" cy="1643601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5177085" y="5097133"/>
              <a:ext cx="0" cy="11076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5177085" y="5086552"/>
              <a:ext cx="22431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81716" y="5086552"/>
              <a:ext cx="84772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6018315" y="5086553"/>
              <a:ext cx="0" cy="88676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025935" y="5086552"/>
              <a:ext cx="123127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016410" y="4994076"/>
              <a:ext cx="0" cy="180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805087" y="540885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91155" y="486563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0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5768108" y="4668440"/>
                  <a:ext cx="5156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8108" y="4668440"/>
                  <a:ext cx="5156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4754593" y="5942709"/>
                  <a:ext cx="4546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4593" y="5942709"/>
                  <a:ext cx="454675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7161315" y="4727801"/>
                  <a:ext cx="3804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1315" y="4727801"/>
                  <a:ext cx="380489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873553" y="4749486"/>
            <a:ext cx="2765120" cy="1650224"/>
            <a:chOff x="873553" y="4673286"/>
            <a:chExt cx="2765120" cy="1650224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1252537" y="4870049"/>
              <a:ext cx="0" cy="10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252537" y="5946550"/>
              <a:ext cx="22431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252537" y="5950049"/>
              <a:ext cx="84772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100262" y="5336774"/>
              <a:ext cx="0" cy="6132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100262" y="5336774"/>
              <a:ext cx="123127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00262" y="5860649"/>
              <a:ext cx="0" cy="180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162049" y="5371949"/>
              <a:ext cx="185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98464" y="518025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1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04051" y="57323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0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873553" y="4673286"/>
                  <a:ext cx="40280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553" y="4673286"/>
                  <a:ext cx="402803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1807841" y="5946550"/>
                  <a:ext cx="5156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7841" y="5946550"/>
                  <a:ext cx="515654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3258184" y="5954178"/>
                  <a:ext cx="3804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8184" y="5954178"/>
                  <a:ext cx="38048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TextBox 40"/>
          <p:cNvSpPr txBox="1"/>
          <p:nvPr/>
        </p:nvSpPr>
        <p:spPr>
          <a:xfrm>
            <a:off x="6408328" y="5660359"/>
            <a:ext cx="2023789" cy="64633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ym typeface="Wingdings" panose="05000000000000000000" pitchFamily="2" charset="2"/>
              </a:rPr>
              <a:t></a:t>
            </a:r>
            <a:r>
              <a:rPr lang="de-DE" dirty="0" smtClean="0"/>
              <a:t>Improve stability using regularization</a:t>
            </a:r>
            <a:endParaRPr lang="en-US" dirty="0"/>
          </a:p>
        </p:txBody>
      </p:sp>
      <p:cxnSp>
        <p:nvCxnSpPr>
          <p:cNvPr id="44" name="Straight Connector 43"/>
          <p:cNvCxnSpPr/>
          <p:nvPr/>
        </p:nvCxnSpPr>
        <p:spPr>
          <a:xfrm flipH="1" flipV="1">
            <a:off x="6016410" y="6079869"/>
            <a:ext cx="0" cy="20113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417569" y="3423730"/>
            <a:ext cx="594359" cy="98770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398930" y="4342419"/>
            <a:ext cx="68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5"/>
                </a:solidFill>
              </a:rPr>
              <a:t>w</a:t>
            </a:r>
            <a:r>
              <a:rPr lang="de-DE" sz="1400" dirty="0" smtClean="0">
                <a:solidFill>
                  <a:schemeClr val="accent5"/>
                </a:solidFill>
              </a:rPr>
              <a:t>ould be +inf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5958182" y="3406811"/>
            <a:ext cx="594359" cy="98770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776882" y="4307895"/>
            <a:ext cx="109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accent5"/>
                </a:solidFill>
              </a:rPr>
              <a:t>Can become very large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6700" y="1015802"/>
            <a:ext cx="176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Latent heat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2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1" grpId="0" animBg="1"/>
      <p:bldP spid="47" grpId="0" animBg="1"/>
      <p:bldP spid="48" grpId="0"/>
      <p:bldP spid="49" grpId="0" animBg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to solve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216000" y="1488748"/>
                <a:ext cx="8712000" cy="5369251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Heat equation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Latent heat absoprtion</a:t>
                </a:r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r>
                  <a:rPr lang="en-US" sz="2000" dirty="0" smtClean="0"/>
                  <a:t>Modifies jacobian of non-linear algorithm (e.g. Newton-Raphson‘s tangent stiffness matrix), restores continuity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000" dirty="0" smtClean="0"/>
                  <a:t>),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𝑑𝑇</m:t>
                        </m:r>
                      </m:den>
                    </m:f>
                  </m:oMath>
                </a14:m>
                <a:r>
                  <a:rPr lang="en-US" sz="2000" dirty="0" smtClean="0"/>
                  <a:t> defined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lvl="1"/>
                <a:r>
                  <a:rPr lang="en-US" sz="2000" dirty="0" smtClean="0"/>
                  <a:t>Does not modify residual </a:t>
                </a:r>
                <a:r>
                  <a:rPr lang="en-US" sz="2000" dirty="0" smtClean="0">
                    <a:sym typeface="Wingdings" panose="05000000000000000000" pitchFamily="2" charset="2"/>
                  </a:rPr>
                  <a:t> result is correct, if converged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000" y="1488748"/>
                <a:ext cx="8712000" cy="5369251"/>
              </a:xfrm>
              <a:blipFill rotWithShape="0">
                <a:blip r:embed="rId3"/>
                <a:stretch>
                  <a:fillRect l="-1259" t="-1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C0B5-0A92-472B-AEF6-4ED25727DEB1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>
            <a:off x="3648073" y="3938498"/>
            <a:ext cx="1702433" cy="696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Regularization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6230118" y="2458039"/>
            <a:ext cx="533400" cy="53340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47179" y="3489613"/>
            <a:ext cx="1800493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Cubic polynomial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 flipV="1">
            <a:off x="6639028" y="3688081"/>
            <a:ext cx="208152" cy="663634"/>
          </a:xfrm>
          <a:custGeom>
            <a:avLst/>
            <a:gdLst>
              <a:gd name="connsiteX0" fmla="*/ 286169 w 286169"/>
              <a:gd name="connsiteY0" fmla="*/ 656705 h 656705"/>
              <a:gd name="connsiteX1" fmla="*/ 3536 w 286169"/>
              <a:gd name="connsiteY1" fmla="*/ 332509 h 656705"/>
              <a:gd name="connsiteX2" fmla="*/ 153166 w 286169"/>
              <a:gd name="connsiteY2" fmla="*/ 0 h 65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169" h="656705">
                <a:moveTo>
                  <a:pt x="286169" y="656705"/>
                </a:moveTo>
                <a:cubicBezTo>
                  <a:pt x="155936" y="549332"/>
                  <a:pt x="25703" y="441960"/>
                  <a:pt x="3536" y="332509"/>
                </a:cubicBezTo>
                <a:cubicBezTo>
                  <a:pt x="-18631" y="223058"/>
                  <a:pt x="67267" y="111529"/>
                  <a:pt x="153166" y="0"/>
                </a:cubicBezTo>
              </a:path>
            </a:pathLst>
          </a:custGeom>
          <a:noFill/>
          <a:ln w="9525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913600" y="3570637"/>
            <a:ext cx="2765120" cy="1650224"/>
            <a:chOff x="873553" y="4673286"/>
            <a:chExt cx="2765120" cy="1650224"/>
          </a:xfrm>
        </p:grpSpPr>
        <p:cxnSp>
          <p:nvCxnSpPr>
            <p:cNvPr id="55" name="Straight Arrow Connector 54"/>
            <p:cNvCxnSpPr/>
            <p:nvPr/>
          </p:nvCxnSpPr>
          <p:spPr>
            <a:xfrm flipH="1" flipV="1">
              <a:off x="1252537" y="4870049"/>
              <a:ext cx="0" cy="10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252537" y="5946550"/>
              <a:ext cx="22431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252537" y="5950049"/>
              <a:ext cx="84772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2100262" y="5336774"/>
              <a:ext cx="0" cy="6132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100262" y="5336774"/>
              <a:ext cx="123127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100262" y="5860649"/>
              <a:ext cx="0" cy="180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1162049" y="5371949"/>
              <a:ext cx="185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898464" y="518025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1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04051" y="57323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0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873553" y="4673286"/>
                  <a:ext cx="40280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553" y="4673286"/>
                  <a:ext cx="40280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1807841" y="5946550"/>
                  <a:ext cx="5156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7841" y="5946550"/>
                  <a:ext cx="5156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3258184" y="5954178"/>
                  <a:ext cx="3804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8184" y="5954178"/>
                  <a:ext cx="380489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5534202" y="3570637"/>
            <a:ext cx="2765120" cy="1650224"/>
            <a:chOff x="873553" y="4673286"/>
            <a:chExt cx="2765120" cy="1650224"/>
          </a:xfrm>
        </p:grpSpPr>
        <p:cxnSp>
          <p:nvCxnSpPr>
            <p:cNvPr id="68" name="Straight Arrow Connector 67"/>
            <p:cNvCxnSpPr/>
            <p:nvPr/>
          </p:nvCxnSpPr>
          <p:spPr>
            <a:xfrm flipH="1" flipV="1">
              <a:off x="1252537" y="4870049"/>
              <a:ext cx="0" cy="10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1252537" y="5946550"/>
              <a:ext cx="22431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250156" y="5950049"/>
              <a:ext cx="720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252658" y="5336774"/>
              <a:ext cx="936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2100262" y="5860649"/>
              <a:ext cx="0" cy="180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162049" y="5371949"/>
              <a:ext cx="185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898464" y="518025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1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04051" y="57323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0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/>
                <p:cNvSpPr/>
                <p:nvPr/>
              </p:nvSpPr>
              <p:spPr>
                <a:xfrm>
                  <a:off x="873553" y="4673286"/>
                  <a:ext cx="40280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7" name="Rectangle 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553" y="4673286"/>
                  <a:ext cx="40280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/>
                <p:cNvSpPr/>
                <p:nvPr/>
              </p:nvSpPr>
              <p:spPr>
                <a:xfrm>
                  <a:off x="1807841" y="5946550"/>
                  <a:ext cx="5156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8" name="Rectangle 7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7841" y="5946550"/>
                  <a:ext cx="51565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/>
                <p:cNvSpPr/>
                <p:nvPr/>
              </p:nvSpPr>
              <p:spPr>
                <a:xfrm>
                  <a:off x="3258184" y="5954178"/>
                  <a:ext cx="3804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9" name="Rectangle 7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8184" y="5954178"/>
                  <a:ext cx="38048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0" name="Freeform 79"/>
          <p:cNvSpPr/>
          <p:nvPr/>
        </p:nvSpPr>
        <p:spPr>
          <a:xfrm flipV="1">
            <a:off x="6556830" y="4235008"/>
            <a:ext cx="419100" cy="612812"/>
          </a:xfrm>
          <a:custGeom>
            <a:avLst/>
            <a:gdLst>
              <a:gd name="connsiteX0" fmla="*/ 0 w 419100"/>
              <a:gd name="connsiteY0" fmla="*/ 0 h 608629"/>
              <a:gd name="connsiteX1" fmla="*/ 119062 w 419100"/>
              <a:gd name="connsiteY1" fmla="*/ 21431 h 608629"/>
              <a:gd name="connsiteX2" fmla="*/ 169068 w 419100"/>
              <a:gd name="connsiteY2" fmla="*/ 85725 h 608629"/>
              <a:gd name="connsiteX3" fmla="*/ 228600 w 419100"/>
              <a:gd name="connsiteY3" fmla="*/ 511968 h 608629"/>
              <a:gd name="connsiteX4" fmla="*/ 266700 w 419100"/>
              <a:gd name="connsiteY4" fmla="*/ 588168 h 608629"/>
              <a:gd name="connsiteX5" fmla="*/ 342900 w 419100"/>
              <a:gd name="connsiteY5" fmla="*/ 607218 h 608629"/>
              <a:gd name="connsiteX6" fmla="*/ 419100 w 419100"/>
              <a:gd name="connsiteY6" fmla="*/ 607218 h 608629"/>
              <a:gd name="connsiteX0" fmla="*/ 0 w 419100"/>
              <a:gd name="connsiteY0" fmla="*/ 0 h 608629"/>
              <a:gd name="connsiteX1" fmla="*/ 128587 w 419100"/>
              <a:gd name="connsiteY1" fmla="*/ 14287 h 608629"/>
              <a:gd name="connsiteX2" fmla="*/ 169068 w 419100"/>
              <a:gd name="connsiteY2" fmla="*/ 85725 h 608629"/>
              <a:gd name="connsiteX3" fmla="*/ 228600 w 419100"/>
              <a:gd name="connsiteY3" fmla="*/ 511968 h 608629"/>
              <a:gd name="connsiteX4" fmla="*/ 266700 w 419100"/>
              <a:gd name="connsiteY4" fmla="*/ 588168 h 608629"/>
              <a:gd name="connsiteX5" fmla="*/ 342900 w 419100"/>
              <a:gd name="connsiteY5" fmla="*/ 607218 h 608629"/>
              <a:gd name="connsiteX6" fmla="*/ 419100 w 419100"/>
              <a:gd name="connsiteY6" fmla="*/ 607218 h 608629"/>
              <a:gd name="connsiteX0" fmla="*/ 0 w 419100"/>
              <a:gd name="connsiteY0" fmla="*/ 0 h 608629"/>
              <a:gd name="connsiteX1" fmla="*/ 147637 w 419100"/>
              <a:gd name="connsiteY1" fmla="*/ 16668 h 608629"/>
              <a:gd name="connsiteX2" fmla="*/ 169068 w 419100"/>
              <a:gd name="connsiteY2" fmla="*/ 85725 h 608629"/>
              <a:gd name="connsiteX3" fmla="*/ 228600 w 419100"/>
              <a:gd name="connsiteY3" fmla="*/ 511968 h 608629"/>
              <a:gd name="connsiteX4" fmla="*/ 266700 w 419100"/>
              <a:gd name="connsiteY4" fmla="*/ 588168 h 608629"/>
              <a:gd name="connsiteX5" fmla="*/ 342900 w 419100"/>
              <a:gd name="connsiteY5" fmla="*/ 607218 h 608629"/>
              <a:gd name="connsiteX6" fmla="*/ 419100 w 419100"/>
              <a:gd name="connsiteY6" fmla="*/ 607218 h 608629"/>
              <a:gd name="connsiteX0" fmla="*/ 0 w 419100"/>
              <a:gd name="connsiteY0" fmla="*/ 0 h 608629"/>
              <a:gd name="connsiteX1" fmla="*/ 140494 w 419100"/>
              <a:gd name="connsiteY1" fmla="*/ 16668 h 608629"/>
              <a:gd name="connsiteX2" fmla="*/ 169068 w 419100"/>
              <a:gd name="connsiteY2" fmla="*/ 85725 h 608629"/>
              <a:gd name="connsiteX3" fmla="*/ 228600 w 419100"/>
              <a:gd name="connsiteY3" fmla="*/ 511968 h 608629"/>
              <a:gd name="connsiteX4" fmla="*/ 266700 w 419100"/>
              <a:gd name="connsiteY4" fmla="*/ 588168 h 608629"/>
              <a:gd name="connsiteX5" fmla="*/ 342900 w 419100"/>
              <a:gd name="connsiteY5" fmla="*/ 607218 h 608629"/>
              <a:gd name="connsiteX6" fmla="*/ 419100 w 419100"/>
              <a:gd name="connsiteY6" fmla="*/ 607218 h 608629"/>
              <a:gd name="connsiteX0" fmla="*/ 0 w 419100"/>
              <a:gd name="connsiteY0" fmla="*/ 0 h 608629"/>
              <a:gd name="connsiteX1" fmla="*/ 140494 w 419100"/>
              <a:gd name="connsiteY1" fmla="*/ 16668 h 608629"/>
              <a:gd name="connsiteX2" fmla="*/ 166686 w 419100"/>
              <a:gd name="connsiteY2" fmla="*/ 42863 h 608629"/>
              <a:gd name="connsiteX3" fmla="*/ 228600 w 419100"/>
              <a:gd name="connsiteY3" fmla="*/ 511968 h 608629"/>
              <a:gd name="connsiteX4" fmla="*/ 266700 w 419100"/>
              <a:gd name="connsiteY4" fmla="*/ 588168 h 608629"/>
              <a:gd name="connsiteX5" fmla="*/ 342900 w 419100"/>
              <a:gd name="connsiteY5" fmla="*/ 607218 h 608629"/>
              <a:gd name="connsiteX6" fmla="*/ 419100 w 419100"/>
              <a:gd name="connsiteY6" fmla="*/ 607218 h 608629"/>
              <a:gd name="connsiteX0" fmla="*/ 0 w 419100"/>
              <a:gd name="connsiteY0" fmla="*/ 341 h 608970"/>
              <a:gd name="connsiteX1" fmla="*/ 140494 w 419100"/>
              <a:gd name="connsiteY1" fmla="*/ 17009 h 608970"/>
              <a:gd name="connsiteX2" fmla="*/ 183355 w 419100"/>
              <a:gd name="connsiteY2" fmla="*/ 159885 h 608970"/>
              <a:gd name="connsiteX3" fmla="*/ 228600 w 419100"/>
              <a:gd name="connsiteY3" fmla="*/ 512309 h 608970"/>
              <a:gd name="connsiteX4" fmla="*/ 266700 w 419100"/>
              <a:gd name="connsiteY4" fmla="*/ 588509 h 608970"/>
              <a:gd name="connsiteX5" fmla="*/ 342900 w 419100"/>
              <a:gd name="connsiteY5" fmla="*/ 607559 h 608970"/>
              <a:gd name="connsiteX6" fmla="*/ 419100 w 419100"/>
              <a:gd name="connsiteY6" fmla="*/ 607559 h 608970"/>
              <a:gd name="connsiteX0" fmla="*/ 0 w 419100"/>
              <a:gd name="connsiteY0" fmla="*/ 341 h 608970"/>
              <a:gd name="connsiteX1" fmla="*/ 140494 w 419100"/>
              <a:gd name="connsiteY1" fmla="*/ 17009 h 608970"/>
              <a:gd name="connsiteX2" fmla="*/ 183355 w 419100"/>
              <a:gd name="connsiteY2" fmla="*/ 159885 h 608970"/>
              <a:gd name="connsiteX3" fmla="*/ 223838 w 419100"/>
              <a:gd name="connsiteY3" fmla="*/ 474209 h 608970"/>
              <a:gd name="connsiteX4" fmla="*/ 266700 w 419100"/>
              <a:gd name="connsiteY4" fmla="*/ 588509 h 608970"/>
              <a:gd name="connsiteX5" fmla="*/ 342900 w 419100"/>
              <a:gd name="connsiteY5" fmla="*/ 607559 h 608970"/>
              <a:gd name="connsiteX6" fmla="*/ 419100 w 419100"/>
              <a:gd name="connsiteY6" fmla="*/ 607559 h 6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100" h="608970">
                <a:moveTo>
                  <a:pt x="0" y="341"/>
                </a:moveTo>
                <a:cubicBezTo>
                  <a:pt x="45442" y="3913"/>
                  <a:pt x="109935" y="-9582"/>
                  <a:pt x="140494" y="17009"/>
                </a:cubicBezTo>
                <a:cubicBezTo>
                  <a:pt x="171053" y="43600"/>
                  <a:pt x="169464" y="83685"/>
                  <a:pt x="183355" y="159885"/>
                </a:cubicBezTo>
                <a:cubicBezTo>
                  <a:pt x="197246" y="236085"/>
                  <a:pt x="209947" y="402772"/>
                  <a:pt x="223838" y="474209"/>
                </a:cubicBezTo>
                <a:cubicBezTo>
                  <a:pt x="237729" y="545646"/>
                  <a:pt x="246856" y="566284"/>
                  <a:pt x="266700" y="588509"/>
                </a:cubicBezTo>
                <a:cubicBezTo>
                  <a:pt x="286544" y="610734"/>
                  <a:pt x="317500" y="604384"/>
                  <a:pt x="342900" y="607559"/>
                </a:cubicBezTo>
                <a:cubicBezTo>
                  <a:pt x="368300" y="610734"/>
                  <a:pt x="419100" y="607559"/>
                  <a:pt x="419100" y="607559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266700" y="1015802"/>
            <a:ext cx="176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Latent heat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8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1238597"/>
            <a:ext cx="8712000" cy="5378334"/>
          </a:xfrm>
        </p:spPr>
        <p:txBody>
          <a:bodyPr>
            <a:normAutofit/>
          </a:bodyPr>
          <a:lstStyle/>
          <a:p>
            <a:r>
              <a:rPr lang="en-US" dirty="0" smtClean="0"/>
              <a:t>time integration: 	Backward Euler fully implicit</a:t>
            </a:r>
          </a:p>
          <a:p>
            <a:r>
              <a:rPr lang="en-US" dirty="0" smtClean="0"/>
              <a:t>solution scheme: staggered, weakly coupled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non-linear algo: 	Newton-Raphson for heat eq.</a:t>
            </a:r>
            <a:br>
              <a:rPr lang="en-US" dirty="0" smtClean="0"/>
            </a:br>
            <a:r>
              <a:rPr lang="en-US" dirty="0" smtClean="0"/>
              <a:t>			Picard iterations for NSE</a:t>
            </a:r>
            <a:br>
              <a:rPr lang="en-US" dirty="0" smtClean="0"/>
            </a:br>
            <a:r>
              <a:rPr lang="en-US" dirty="0" smtClean="0"/>
              <a:t>			+ line search algo (faster convergence)</a:t>
            </a:r>
          </a:p>
          <a:p>
            <a:r>
              <a:rPr lang="en-US" dirty="0" smtClean="0"/>
              <a:t>element type:	linear triangles (3 nodes)</a:t>
            </a:r>
            <a:br>
              <a:rPr lang="en-US" dirty="0" smtClean="0"/>
            </a:br>
            <a:r>
              <a:rPr lang="en-US" dirty="0" smtClean="0"/>
              <a:t>			3 Gauss points (required near sym. axis)</a:t>
            </a:r>
            <a:br>
              <a:rPr lang="en-US" dirty="0" smtClean="0"/>
            </a:br>
            <a:r>
              <a:rPr lang="en-US" dirty="0" smtClean="0"/>
              <a:t>			Pressure-Stabilizing Petrov-Galerkin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2978345" y="6231350"/>
                <a:ext cx="38695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400" dirty="0" smtClean="0"/>
                  <a:t>see e.g. Cerquaglia, M., PhD thesis ULiège, 2019</a:t>
                </a:r>
                <a:endParaRPr lang="en-US" sz="14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345" y="6231350"/>
                <a:ext cx="3869585" cy="307777"/>
              </a:xfrm>
              <a:prstGeom prst="rect">
                <a:avLst/>
              </a:prstGeom>
              <a:blipFill rotWithShape="0">
                <a:blip r:embed="rId3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Group 87"/>
          <p:cNvGrpSpPr/>
          <p:nvPr/>
        </p:nvGrpSpPr>
        <p:grpSpPr>
          <a:xfrm>
            <a:off x="803102" y="2302629"/>
            <a:ext cx="7646404" cy="1280156"/>
            <a:chOff x="803102" y="2302629"/>
            <a:chExt cx="7646404" cy="1280156"/>
          </a:xfrm>
        </p:grpSpPr>
        <p:sp>
          <p:nvSpPr>
            <p:cNvPr id="5" name="Rectangle 4"/>
            <p:cNvSpPr/>
            <p:nvPr/>
          </p:nvSpPr>
          <p:spPr>
            <a:xfrm>
              <a:off x="1816264" y="2751515"/>
              <a:ext cx="1288473" cy="38238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Heat eq.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730206" y="2722421"/>
              <a:ext cx="1288473" cy="38238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N-S eq.</a:t>
              </a:r>
              <a:endParaRPr lang="en-US" dirty="0"/>
            </a:p>
          </p:txBody>
        </p:sp>
        <p:cxnSp>
          <p:nvCxnSpPr>
            <p:cNvPr id="8" name="Straight Arrow Connector 7"/>
            <p:cNvCxnSpPr>
              <a:stCxn id="5" idx="3"/>
            </p:cNvCxnSpPr>
            <p:nvPr/>
          </p:nvCxnSpPr>
          <p:spPr>
            <a:xfrm flipV="1">
              <a:off x="3104737" y="2942706"/>
              <a:ext cx="160107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3265446" y="2642074"/>
              <a:ext cx="1271847" cy="587464"/>
              <a:chOff x="5504270" y="2312352"/>
              <a:chExt cx="1271847" cy="587464"/>
            </a:xfrm>
          </p:grpSpPr>
          <p:sp>
            <p:nvSpPr>
              <p:cNvPr id="15" name="Diamond 14"/>
              <p:cNvSpPr/>
              <p:nvPr/>
            </p:nvSpPr>
            <p:spPr>
              <a:xfrm>
                <a:off x="5504270" y="2312352"/>
                <a:ext cx="1271847" cy="587464"/>
              </a:xfrm>
              <a:prstGeom prst="diamon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530962" y="2431237"/>
                <a:ext cx="11685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dirty="0"/>
                  <a:t>Converged?</a:t>
                </a:r>
                <a:endParaRPr lang="en-US" sz="1600" dirty="0"/>
              </a:p>
            </p:txBody>
          </p:sp>
        </p:grpSp>
        <p:cxnSp>
          <p:nvCxnSpPr>
            <p:cNvPr id="19" name="Straight Arrow Connector 18"/>
            <p:cNvCxnSpPr>
              <a:endCxn id="5" idx="1"/>
            </p:cNvCxnSpPr>
            <p:nvPr/>
          </p:nvCxnSpPr>
          <p:spPr>
            <a:xfrm>
              <a:off x="803102" y="2942706"/>
              <a:ext cx="1013162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5" idx="2"/>
            </p:cNvCxnSpPr>
            <p:nvPr/>
          </p:nvCxnSpPr>
          <p:spPr>
            <a:xfrm flipH="1">
              <a:off x="3901369" y="3229538"/>
              <a:ext cx="1" cy="1302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2460500" y="3359757"/>
              <a:ext cx="14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5" idx="2"/>
            </p:cNvCxnSpPr>
            <p:nvPr/>
          </p:nvCxnSpPr>
          <p:spPr>
            <a:xfrm flipV="1">
              <a:off x="2460500" y="3133900"/>
              <a:ext cx="1" cy="232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4555372" y="2934393"/>
              <a:ext cx="18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6256782" y="2942706"/>
              <a:ext cx="2980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Diamond 71"/>
            <p:cNvSpPr/>
            <p:nvPr/>
          </p:nvSpPr>
          <p:spPr>
            <a:xfrm>
              <a:off x="6164498" y="2635176"/>
              <a:ext cx="1271847" cy="587464"/>
            </a:xfrm>
            <a:prstGeom prst="diamon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216126" y="2756166"/>
              <a:ext cx="116859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600" dirty="0"/>
                <a:t>Converged?</a:t>
              </a:r>
              <a:endParaRPr lang="en-US" sz="1600" dirty="0"/>
            </a:p>
          </p:txBody>
        </p:sp>
        <p:cxnSp>
          <p:nvCxnSpPr>
            <p:cNvPr id="74" name="Straight Connector 73"/>
            <p:cNvCxnSpPr>
              <a:stCxn id="72" idx="2"/>
            </p:cNvCxnSpPr>
            <p:nvPr/>
          </p:nvCxnSpPr>
          <p:spPr>
            <a:xfrm flipH="1">
              <a:off x="6800421" y="3222640"/>
              <a:ext cx="1" cy="1302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5359552" y="3361172"/>
              <a:ext cx="14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5359552" y="3127002"/>
              <a:ext cx="1" cy="232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6016780" y="2925441"/>
              <a:ext cx="160107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7436344" y="2927826"/>
              <a:ext cx="1013162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Rectangle 80"/>
            <p:cNvSpPr/>
            <p:nvPr/>
          </p:nvSpPr>
          <p:spPr>
            <a:xfrm>
              <a:off x="1471352" y="2377440"/>
              <a:ext cx="6226233" cy="12053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401566" y="2302629"/>
              <a:ext cx="1478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o</a:t>
              </a:r>
              <a:r>
                <a:rPr lang="de-DE" dirty="0" smtClean="0"/>
                <a:t>ne time step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880275" y="3150424"/>
              <a:ext cx="595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iterate</a:t>
              </a:r>
              <a:endParaRPr lang="en-US" sz="12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745892" y="3151231"/>
              <a:ext cx="595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iterate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695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Adaptive mesh refinement</a:t>
            </a:r>
            <a:br>
              <a:rPr lang="en-US" dirty="0" smtClean="0"/>
            </a:br>
            <a:r>
              <a:rPr lang="en-US" sz="2400" dirty="0" smtClean="0"/>
              <a:t>(using simple example: imposed T field with a gradient)</a:t>
            </a:r>
            <a:endParaRPr lang="en-US" sz="2400" dirty="0"/>
          </a:p>
        </p:txBody>
      </p:sp>
      <p:pic>
        <p:nvPicPr>
          <p:cNvPr id="5" name="basic_temp_ref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6078" y="1293730"/>
            <a:ext cx="5531922" cy="5093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14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16000" y="1476000"/>
                <a:ext cx="3180078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PFEM remeshes every time 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Nodes can be inserted or removed </a:t>
                </a:r>
                <a:br>
                  <a:rPr lang="de-DE" dirty="0" smtClean="0"/>
                </a:br>
                <a:r>
                  <a:rPr lang="de-DE" dirty="0" smtClean="0"/>
                  <a:t>(Delaunay does the rest)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When and where to add/remove nodes can be based on </a:t>
                </a:r>
                <a:r>
                  <a:rPr lang="de-DE" dirty="0" smtClean="0"/>
                  <a:t>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We </a:t>
                </a:r>
                <a:r>
                  <a:rPr lang="de-DE" dirty="0" smtClean="0"/>
                  <a:t>refine, where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smtClean="0"/>
                  <a:t>is high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i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is high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0" y="1476000"/>
                <a:ext cx="3180078" cy="3416320"/>
              </a:xfrm>
              <a:prstGeom prst="rect">
                <a:avLst/>
              </a:prstGeom>
              <a:blipFill>
                <a:blip r:embed="rId5"/>
                <a:stretch>
                  <a:fillRect l="-1149" t="-891" b="-1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546429" y="3914072"/>
                <a:ext cx="9511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429" y="3914072"/>
                <a:ext cx="951158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/>
          <p:cNvSpPr/>
          <p:nvPr/>
        </p:nvSpPr>
        <p:spPr>
          <a:xfrm rot="16200000">
            <a:off x="4004474" y="3274236"/>
            <a:ext cx="183893" cy="1099983"/>
          </a:xfrm>
          <a:prstGeom prst="leftBrace">
            <a:avLst>
              <a:gd name="adj1" fmla="val 4804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240512" y="3914072"/>
                <a:ext cx="32601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512" y="3914072"/>
                <a:ext cx="326017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/>
          <p:cNvSpPr/>
          <p:nvPr/>
        </p:nvSpPr>
        <p:spPr>
          <a:xfrm rot="16200000">
            <a:off x="6854490" y="1939083"/>
            <a:ext cx="183893" cy="3770287"/>
          </a:xfrm>
          <a:prstGeom prst="leftBrace">
            <a:avLst>
              <a:gd name="adj1" fmla="val 4804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764933" y="4095865"/>
                <a:ext cx="9511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933" y="4095865"/>
                <a:ext cx="95115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/>
          <p:cNvSpPr/>
          <p:nvPr/>
        </p:nvSpPr>
        <p:spPr>
          <a:xfrm>
            <a:off x="4868682" y="3729485"/>
            <a:ext cx="223005" cy="366380"/>
          </a:xfrm>
          <a:custGeom>
            <a:avLst/>
            <a:gdLst>
              <a:gd name="connsiteX0" fmla="*/ 0 w 266700"/>
              <a:gd name="connsiteY0" fmla="*/ 0 h 373380"/>
              <a:gd name="connsiteX1" fmla="*/ 38100 w 266700"/>
              <a:gd name="connsiteY1" fmla="*/ 137160 h 373380"/>
              <a:gd name="connsiteX2" fmla="*/ 114300 w 266700"/>
              <a:gd name="connsiteY2" fmla="*/ 266700 h 373380"/>
              <a:gd name="connsiteX3" fmla="*/ 266700 w 266700"/>
              <a:gd name="connsiteY3" fmla="*/ 373380 h 37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" h="373380">
                <a:moveTo>
                  <a:pt x="0" y="0"/>
                </a:moveTo>
                <a:cubicBezTo>
                  <a:pt x="9525" y="46355"/>
                  <a:pt x="19050" y="92710"/>
                  <a:pt x="38100" y="137160"/>
                </a:cubicBezTo>
                <a:cubicBezTo>
                  <a:pt x="57150" y="181610"/>
                  <a:pt x="76200" y="227330"/>
                  <a:pt x="114300" y="266700"/>
                </a:cubicBezTo>
                <a:cubicBezTo>
                  <a:pt x="152400" y="306070"/>
                  <a:pt x="209550" y="339725"/>
                  <a:pt x="266700" y="373380"/>
                </a:cubicBezTo>
              </a:path>
            </a:pathLst>
          </a:custGeom>
          <a:noFill/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7258" y="5890478"/>
            <a:ext cx="2963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/>
              <a:t>Note:</a:t>
            </a:r>
            <a:br>
              <a:rPr lang="de-DE" sz="1600" dirty="0" smtClean="0"/>
            </a:br>
            <a:r>
              <a:rPr lang="de-DE" sz="1600" dirty="0" smtClean="0"/>
              <a:t>based </a:t>
            </a:r>
            <a:r>
              <a:rPr lang="de-DE" sz="1600" dirty="0"/>
              <a:t>on work by R. Falla, </a:t>
            </a:r>
            <a:r>
              <a:rPr lang="de-DE" sz="1600" dirty="0" smtClean="0"/>
              <a:t>Uliège.</a:t>
            </a:r>
            <a:br>
              <a:rPr lang="de-DE" sz="1600" dirty="0" smtClean="0"/>
            </a:br>
            <a:r>
              <a:rPr lang="de-DE" sz="1600" dirty="0" smtClean="0"/>
              <a:t>Paper not yet submitted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4392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15999"/>
            <a:ext cx="7990740" cy="935311"/>
          </a:xfrm>
        </p:spPr>
        <p:txBody>
          <a:bodyPr>
            <a:normAutofit/>
          </a:bodyPr>
          <a:lstStyle/>
          <a:p>
            <a:r>
              <a:rPr lang="en-US" dirty="0"/>
              <a:t>Laser Spot welding test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1830600" y="3163330"/>
            <a:ext cx="5040000" cy="25200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Steel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30600" y="5985644"/>
            <a:ext cx="5040000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79060" y="5987018"/>
                <a:ext cx="17839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=30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060" y="5987018"/>
                <a:ext cx="1783999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V="1">
            <a:off x="1647439" y="3493785"/>
            <a:ext cx="0" cy="190800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3878" y="4263766"/>
                <a:ext cx="156485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8" y="4263766"/>
                <a:ext cx="1564858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n 19"/>
          <p:cNvSpPr/>
          <p:nvPr/>
        </p:nvSpPr>
        <p:spPr>
          <a:xfrm>
            <a:off x="4102189" y="1995488"/>
            <a:ext cx="504000" cy="1510653"/>
          </a:xfrm>
          <a:prstGeom prst="can">
            <a:avLst>
              <a:gd name="adj" fmla="val 18878"/>
            </a:avLst>
          </a:prstGeom>
          <a:solidFill>
            <a:srgbClr val="B74919">
              <a:alpha val="5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098088" y="1900348"/>
            <a:ext cx="504000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358374" y="1695765"/>
                <a:ext cx="17839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=2.8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374" y="1695765"/>
                <a:ext cx="1783999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2"/>
          <p:cNvSpPr/>
          <p:nvPr/>
        </p:nvSpPr>
        <p:spPr>
          <a:xfrm>
            <a:off x="4101364" y="3406163"/>
            <a:ext cx="504824" cy="43815"/>
          </a:xfrm>
          <a:custGeom>
            <a:avLst/>
            <a:gdLst>
              <a:gd name="connsiteX0" fmla="*/ 0 w 504825"/>
              <a:gd name="connsiteY0" fmla="*/ 43391 h 52916"/>
              <a:gd name="connsiteX1" fmla="*/ 63500 w 504825"/>
              <a:gd name="connsiteY1" fmla="*/ 17991 h 52916"/>
              <a:gd name="connsiteX2" fmla="*/ 165100 w 504825"/>
              <a:gd name="connsiteY2" fmla="*/ 2116 h 52916"/>
              <a:gd name="connsiteX3" fmla="*/ 260350 w 504825"/>
              <a:gd name="connsiteY3" fmla="*/ 2116 h 52916"/>
              <a:gd name="connsiteX4" fmla="*/ 368300 w 504825"/>
              <a:gd name="connsiteY4" fmla="*/ 2116 h 52916"/>
              <a:gd name="connsiteX5" fmla="*/ 473075 w 504825"/>
              <a:gd name="connsiteY5" fmla="*/ 30691 h 52916"/>
              <a:gd name="connsiteX6" fmla="*/ 504825 w 504825"/>
              <a:gd name="connsiteY6" fmla="*/ 52916 h 52916"/>
              <a:gd name="connsiteX0" fmla="*/ 0 w 504825"/>
              <a:gd name="connsiteY0" fmla="*/ 48419 h 57944"/>
              <a:gd name="connsiteX1" fmla="*/ 63500 w 504825"/>
              <a:gd name="connsiteY1" fmla="*/ 23019 h 57944"/>
              <a:gd name="connsiteX2" fmla="*/ 165100 w 504825"/>
              <a:gd name="connsiteY2" fmla="*/ 7144 h 57944"/>
              <a:gd name="connsiteX3" fmla="*/ 262731 w 504825"/>
              <a:gd name="connsiteY3" fmla="*/ 0 h 57944"/>
              <a:gd name="connsiteX4" fmla="*/ 368300 w 504825"/>
              <a:gd name="connsiteY4" fmla="*/ 7144 h 57944"/>
              <a:gd name="connsiteX5" fmla="*/ 473075 w 504825"/>
              <a:gd name="connsiteY5" fmla="*/ 35719 h 57944"/>
              <a:gd name="connsiteX6" fmla="*/ 504825 w 504825"/>
              <a:gd name="connsiteY6" fmla="*/ 57944 h 57944"/>
              <a:gd name="connsiteX0" fmla="*/ 0 w 504825"/>
              <a:gd name="connsiteY0" fmla="*/ 48419 h 57944"/>
              <a:gd name="connsiteX1" fmla="*/ 63500 w 504825"/>
              <a:gd name="connsiteY1" fmla="*/ 23019 h 57944"/>
              <a:gd name="connsiteX2" fmla="*/ 165100 w 504825"/>
              <a:gd name="connsiteY2" fmla="*/ 7144 h 57944"/>
              <a:gd name="connsiteX3" fmla="*/ 262731 w 504825"/>
              <a:gd name="connsiteY3" fmla="*/ 0 h 57944"/>
              <a:gd name="connsiteX4" fmla="*/ 368300 w 504825"/>
              <a:gd name="connsiteY4" fmla="*/ 7144 h 57944"/>
              <a:gd name="connsiteX5" fmla="*/ 449262 w 504825"/>
              <a:gd name="connsiteY5" fmla="*/ 28575 h 57944"/>
              <a:gd name="connsiteX6" fmla="*/ 504825 w 504825"/>
              <a:gd name="connsiteY6" fmla="*/ 57944 h 57944"/>
              <a:gd name="connsiteX0" fmla="*/ 0 w 507206"/>
              <a:gd name="connsiteY0" fmla="*/ 48419 h 48419"/>
              <a:gd name="connsiteX1" fmla="*/ 63500 w 507206"/>
              <a:gd name="connsiteY1" fmla="*/ 23019 h 48419"/>
              <a:gd name="connsiteX2" fmla="*/ 165100 w 507206"/>
              <a:gd name="connsiteY2" fmla="*/ 7144 h 48419"/>
              <a:gd name="connsiteX3" fmla="*/ 262731 w 507206"/>
              <a:gd name="connsiteY3" fmla="*/ 0 h 48419"/>
              <a:gd name="connsiteX4" fmla="*/ 368300 w 507206"/>
              <a:gd name="connsiteY4" fmla="*/ 7144 h 48419"/>
              <a:gd name="connsiteX5" fmla="*/ 449262 w 507206"/>
              <a:gd name="connsiteY5" fmla="*/ 28575 h 48419"/>
              <a:gd name="connsiteX6" fmla="*/ 507206 w 507206"/>
              <a:gd name="connsiteY6" fmla="*/ 48419 h 48419"/>
              <a:gd name="connsiteX0" fmla="*/ 0 w 507206"/>
              <a:gd name="connsiteY0" fmla="*/ 48419 h 48419"/>
              <a:gd name="connsiteX1" fmla="*/ 63500 w 507206"/>
              <a:gd name="connsiteY1" fmla="*/ 23019 h 48419"/>
              <a:gd name="connsiteX2" fmla="*/ 165100 w 507206"/>
              <a:gd name="connsiteY2" fmla="*/ 7144 h 48419"/>
              <a:gd name="connsiteX3" fmla="*/ 262731 w 507206"/>
              <a:gd name="connsiteY3" fmla="*/ 0 h 48419"/>
              <a:gd name="connsiteX4" fmla="*/ 368300 w 507206"/>
              <a:gd name="connsiteY4" fmla="*/ 7144 h 48419"/>
              <a:gd name="connsiteX5" fmla="*/ 449262 w 507206"/>
              <a:gd name="connsiteY5" fmla="*/ 21431 h 48419"/>
              <a:gd name="connsiteX6" fmla="*/ 507206 w 507206"/>
              <a:gd name="connsiteY6" fmla="*/ 48419 h 48419"/>
              <a:gd name="connsiteX0" fmla="*/ 0 w 507206"/>
              <a:gd name="connsiteY0" fmla="*/ 48419 h 48419"/>
              <a:gd name="connsiteX1" fmla="*/ 63500 w 507206"/>
              <a:gd name="connsiteY1" fmla="*/ 23019 h 48419"/>
              <a:gd name="connsiteX2" fmla="*/ 165100 w 507206"/>
              <a:gd name="connsiteY2" fmla="*/ 7144 h 48419"/>
              <a:gd name="connsiteX3" fmla="*/ 262731 w 507206"/>
              <a:gd name="connsiteY3" fmla="*/ 0 h 48419"/>
              <a:gd name="connsiteX4" fmla="*/ 368300 w 507206"/>
              <a:gd name="connsiteY4" fmla="*/ 7144 h 48419"/>
              <a:gd name="connsiteX5" fmla="*/ 449262 w 507206"/>
              <a:gd name="connsiteY5" fmla="*/ 21431 h 48419"/>
              <a:gd name="connsiteX6" fmla="*/ 507206 w 507206"/>
              <a:gd name="connsiteY6" fmla="*/ 48419 h 48419"/>
              <a:gd name="connsiteX0" fmla="*/ 0 w 500062"/>
              <a:gd name="connsiteY0" fmla="*/ 48419 h 53181"/>
              <a:gd name="connsiteX1" fmla="*/ 63500 w 500062"/>
              <a:gd name="connsiteY1" fmla="*/ 23019 h 53181"/>
              <a:gd name="connsiteX2" fmla="*/ 165100 w 500062"/>
              <a:gd name="connsiteY2" fmla="*/ 7144 h 53181"/>
              <a:gd name="connsiteX3" fmla="*/ 262731 w 500062"/>
              <a:gd name="connsiteY3" fmla="*/ 0 h 53181"/>
              <a:gd name="connsiteX4" fmla="*/ 368300 w 500062"/>
              <a:gd name="connsiteY4" fmla="*/ 7144 h 53181"/>
              <a:gd name="connsiteX5" fmla="*/ 449262 w 500062"/>
              <a:gd name="connsiteY5" fmla="*/ 21431 h 53181"/>
              <a:gd name="connsiteX6" fmla="*/ 500062 w 500062"/>
              <a:gd name="connsiteY6" fmla="*/ 53181 h 53181"/>
              <a:gd name="connsiteX0" fmla="*/ 0 w 502443"/>
              <a:gd name="connsiteY0" fmla="*/ 48419 h 48419"/>
              <a:gd name="connsiteX1" fmla="*/ 63500 w 502443"/>
              <a:gd name="connsiteY1" fmla="*/ 23019 h 48419"/>
              <a:gd name="connsiteX2" fmla="*/ 165100 w 502443"/>
              <a:gd name="connsiteY2" fmla="*/ 7144 h 48419"/>
              <a:gd name="connsiteX3" fmla="*/ 262731 w 502443"/>
              <a:gd name="connsiteY3" fmla="*/ 0 h 48419"/>
              <a:gd name="connsiteX4" fmla="*/ 368300 w 502443"/>
              <a:gd name="connsiteY4" fmla="*/ 7144 h 48419"/>
              <a:gd name="connsiteX5" fmla="*/ 449262 w 502443"/>
              <a:gd name="connsiteY5" fmla="*/ 21431 h 48419"/>
              <a:gd name="connsiteX6" fmla="*/ 502443 w 502443"/>
              <a:gd name="connsiteY6" fmla="*/ 41275 h 48419"/>
              <a:gd name="connsiteX0" fmla="*/ 0 w 504824"/>
              <a:gd name="connsiteY0" fmla="*/ 43656 h 43656"/>
              <a:gd name="connsiteX1" fmla="*/ 65881 w 504824"/>
              <a:gd name="connsiteY1" fmla="*/ 23019 h 43656"/>
              <a:gd name="connsiteX2" fmla="*/ 167481 w 504824"/>
              <a:gd name="connsiteY2" fmla="*/ 7144 h 43656"/>
              <a:gd name="connsiteX3" fmla="*/ 265112 w 504824"/>
              <a:gd name="connsiteY3" fmla="*/ 0 h 43656"/>
              <a:gd name="connsiteX4" fmla="*/ 370681 w 504824"/>
              <a:gd name="connsiteY4" fmla="*/ 7144 h 43656"/>
              <a:gd name="connsiteX5" fmla="*/ 451643 w 504824"/>
              <a:gd name="connsiteY5" fmla="*/ 21431 h 43656"/>
              <a:gd name="connsiteX6" fmla="*/ 504824 w 504824"/>
              <a:gd name="connsiteY6" fmla="*/ 41275 h 43656"/>
              <a:gd name="connsiteX0" fmla="*/ 0 w 504824"/>
              <a:gd name="connsiteY0" fmla="*/ 43656 h 43656"/>
              <a:gd name="connsiteX1" fmla="*/ 75406 w 504824"/>
              <a:gd name="connsiteY1" fmla="*/ 13494 h 43656"/>
              <a:gd name="connsiteX2" fmla="*/ 167481 w 504824"/>
              <a:gd name="connsiteY2" fmla="*/ 7144 h 43656"/>
              <a:gd name="connsiteX3" fmla="*/ 265112 w 504824"/>
              <a:gd name="connsiteY3" fmla="*/ 0 h 43656"/>
              <a:gd name="connsiteX4" fmla="*/ 370681 w 504824"/>
              <a:gd name="connsiteY4" fmla="*/ 7144 h 43656"/>
              <a:gd name="connsiteX5" fmla="*/ 451643 w 504824"/>
              <a:gd name="connsiteY5" fmla="*/ 21431 h 43656"/>
              <a:gd name="connsiteX6" fmla="*/ 504824 w 504824"/>
              <a:gd name="connsiteY6" fmla="*/ 41275 h 43656"/>
              <a:gd name="connsiteX0" fmla="*/ 0 w 504824"/>
              <a:gd name="connsiteY0" fmla="*/ 43815 h 43815"/>
              <a:gd name="connsiteX1" fmla="*/ 75406 w 504824"/>
              <a:gd name="connsiteY1" fmla="*/ 13653 h 43815"/>
              <a:gd name="connsiteX2" fmla="*/ 162718 w 504824"/>
              <a:gd name="connsiteY2" fmla="*/ 2540 h 43815"/>
              <a:gd name="connsiteX3" fmla="*/ 265112 w 504824"/>
              <a:gd name="connsiteY3" fmla="*/ 159 h 43815"/>
              <a:gd name="connsiteX4" fmla="*/ 370681 w 504824"/>
              <a:gd name="connsiteY4" fmla="*/ 7303 h 43815"/>
              <a:gd name="connsiteX5" fmla="*/ 451643 w 504824"/>
              <a:gd name="connsiteY5" fmla="*/ 21590 h 43815"/>
              <a:gd name="connsiteX6" fmla="*/ 504824 w 504824"/>
              <a:gd name="connsiteY6" fmla="*/ 41434 h 4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4824" h="43815">
                <a:moveTo>
                  <a:pt x="0" y="43815"/>
                </a:moveTo>
                <a:cubicBezTo>
                  <a:pt x="17991" y="34554"/>
                  <a:pt x="48286" y="20532"/>
                  <a:pt x="75406" y="13653"/>
                </a:cubicBezTo>
                <a:cubicBezTo>
                  <a:pt x="102526" y="6774"/>
                  <a:pt x="131100" y="4789"/>
                  <a:pt x="162718" y="2540"/>
                </a:cubicBezTo>
                <a:cubicBezTo>
                  <a:pt x="196849" y="1746"/>
                  <a:pt x="230452" y="-635"/>
                  <a:pt x="265112" y="159"/>
                </a:cubicBezTo>
                <a:cubicBezTo>
                  <a:pt x="299772" y="953"/>
                  <a:pt x="339593" y="3731"/>
                  <a:pt x="370681" y="7303"/>
                </a:cubicBezTo>
                <a:cubicBezTo>
                  <a:pt x="401769" y="10875"/>
                  <a:pt x="429286" y="15902"/>
                  <a:pt x="451643" y="21590"/>
                </a:cubicBezTo>
                <a:cubicBezTo>
                  <a:pt x="474000" y="27279"/>
                  <a:pt x="504824" y="41434"/>
                  <a:pt x="504824" y="41434"/>
                </a:cubicBezTo>
              </a:path>
            </a:pathLst>
          </a:custGeom>
          <a:ln w="12700">
            <a:solidFill>
              <a:srgbClr val="86330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939009" y="2066470"/>
                <a:ext cx="838731" cy="539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de-DE" sz="28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de-DE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009" y="2066470"/>
                <a:ext cx="838731" cy="53957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Down Arrow 24"/>
          <p:cNvSpPr/>
          <p:nvPr/>
        </p:nvSpPr>
        <p:spPr>
          <a:xfrm>
            <a:off x="4236802" y="2639069"/>
            <a:ext cx="233999" cy="45395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8100" y="2792625"/>
            <a:ext cx="252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 atmosphere modeled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88100" y="2481122"/>
            <a:ext cx="144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Total time: 5s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14801" y="975999"/>
            <a:ext cx="8712000" cy="77896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Simulations by 	Saldi, Z., PhD thesis TU Delft, 2012</a:t>
            </a:r>
          </a:p>
          <a:p>
            <a:r>
              <a:rPr lang="en-US" sz="2000" dirty="0" smtClean="0"/>
              <a:t>Experiments by Pitscheneder et al., </a:t>
            </a:r>
            <a:r>
              <a:rPr lang="en-US" sz="2000" i="1" dirty="0" smtClean="0"/>
              <a:t>Supplement to the welding Journal, 1996</a:t>
            </a:r>
          </a:p>
        </p:txBody>
      </p:sp>
    </p:spTree>
    <p:extLst>
      <p:ext uri="{BB962C8B-B14F-4D97-AF65-F5344CB8AC3E}">
        <p14:creationId xmlns:p14="http://schemas.microsoft.com/office/powerpoint/2010/main" val="255543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15999"/>
            <a:ext cx="3400036" cy="935311"/>
          </a:xfrm>
        </p:spPr>
        <p:txBody>
          <a:bodyPr>
            <a:normAutofit/>
          </a:bodyPr>
          <a:lstStyle/>
          <a:p>
            <a:r>
              <a:rPr lang="en-US" dirty="0" smtClean="0"/>
              <a:t>Heat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1830600" y="3163330"/>
            <a:ext cx="5040000" cy="25200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Steel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Can 19"/>
          <p:cNvSpPr/>
          <p:nvPr/>
        </p:nvSpPr>
        <p:spPr>
          <a:xfrm>
            <a:off x="4102189" y="1995056"/>
            <a:ext cx="504000" cy="1511086"/>
          </a:xfrm>
          <a:prstGeom prst="can">
            <a:avLst>
              <a:gd name="adj" fmla="val 18878"/>
            </a:avLst>
          </a:prstGeom>
          <a:solidFill>
            <a:srgbClr val="B74919">
              <a:alpha val="5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4101364" y="3406163"/>
            <a:ext cx="504824" cy="43815"/>
          </a:xfrm>
          <a:custGeom>
            <a:avLst/>
            <a:gdLst>
              <a:gd name="connsiteX0" fmla="*/ 0 w 504825"/>
              <a:gd name="connsiteY0" fmla="*/ 43391 h 52916"/>
              <a:gd name="connsiteX1" fmla="*/ 63500 w 504825"/>
              <a:gd name="connsiteY1" fmla="*/ 17991 h 52916"/>
              <a:gd name="connsiteX2" fmla="*/ 165100 w 504825"/>
              <a:gd name="connsiteY2" fmla="*/ 2116 h 52916"/>
              <a:gd name="connsiteX3" fmla="*/ 260350 w 504825"/>
              <a:gd name="connsiteY3" fmla="*/ 2116 h 52916"/>
              <a:gd name="connsiteX4" fmla="*/ 368300 w 504825"/>
              <a:gd name="connsiteY4" fmla="*/ 2116 h 52916"/>
              <a:gd name="connsiteX5" fmla="*/ 473075 w 504825"/>
              <a:gd name="connsiteY5" fmla="*/ 30691 h 52916"/>
              <a:gd name="connsiteX6" fmla="*/ 504825 w 504825"/>
              <a:gd name="connsiteY6" fmla="*/ 52916 h 52916"/>
              <a:gd name="connsiteX0" fmla="*/ 0 w 504825"/>
              <a:gd name="connsiteY0" fmla="*/ 48419 h 57944"/>
              <a:gd name="connsiteX1" fmla="*/ 63500 w 504825"/>
              <a:gd name="connsiteY1" fmla="*/ 23019 h 57944"/>
              <a:gd name="connsiteX2" fmla="*/ 165100 w 504825"/>
              <a:gd name="connsiteY2" fmla="*/ 7144 h 57944"/>
              <a:gd name="connsiteX3" fmla="*/ 262731 w 504825"/>
              <a:gd name="connsiteY3" fmla="*/ 0 h 57944"/>
              <a:gd name="connsiteX4" fmla="*/ 368300 w 504825"/>
              <a:gd name="connsiteY4" fmla="*/ 7144 h 57944"/>
              <a:gd name="connsiteX5" fmla="*/ 473075 w 504825"/>
              <a:gd name="connsiteY5" fmla="*/ 35719 h 57944"/>
              <a:gd name="connsiteX6" fmla="*/ 504825 w 504825"/>
              <a:gd name="connsiteY6" fmla="*/ 57944 h 57944"/>
              <a:gd name="connsiteX0" fmla="*/ 0 w 504825"/>
              <a:gd name="connsiteY0" fmla="*/ 48419 h 57944"/>
              <a:gd name="connsiteX1" fmla="*/ 63500 w 504825"/>
              <a:gd name="connsiteY1" fmla="*/ 23019 h 57944"/>
              <a:gd name="connsiteX2" fmla="*/ 165100 w 504825"/>
              <a:gd name="connsiteY2" fmla="*/ 7144 h 57944"/>
              <a:gd name="connsiteX3" fmla="*/ 262731 w 504825"/>
              <a:gd name="connsiteY3" fmla="*/ 0 h 57944"/>
              <a:gd name="connsiteX4" fmla="*/ 368300 w 504825"/>
              <a:gd name="connsiteY4" fmla="*/ 7144 h 57944"/>
              <a:gd name="connsiteX5" fmla="*/ 449262 w 504825"/>
              <a:gd name="connsiteY5" fmla="*/ 28575 h 57944"/>
              <a:gd name="connsiteX6" fmla="*/ 504825 w 504825"/>
              <a:gd name="connsiteY6" fmla="*/ 57944 h 57944"/>
              <a:gd name="connsiteX0" fmla="*/ 0 w 507206"/>
              <a:gd name="connsiteY0" fmla="*/ 48419 h 48419"/>
              <a:gd name="connsiteX1" fmla="*/ 63500 w 507206"/>
              <a:gd name="connsiteY1" fmla="*/ 23019 h 48419"/>
              <a:gd name="connsiteX2" fmla="*/ 165100 w 507206"/>
              <a:gd name="connsiteY2" fmla="*/ 7144 h 48419"/>
              <a:gd name="connsiteX3" fmla="*/ 262731 w 507206"/>
              <a:gd name="connsiteY3" fmla="*/ 0 h 48419"/>
              <a:gd name="connsiteX4" fmla="*/ 368300 w 507206"/>
              <a:gd name="connsiteY4" fmla="*/ 7144 h 48419"/>
              <a:gd name="connsiteX5" fmla="*/ 449262 w 507206"/>
              <a:gd name="connsiteY5" fmla="*/ 28575 h 48419"/>
              <a:gd name="connsiteX6" fmla="*/ 507206 w 507206"/>
              <a:gd name="connsiteY6" fmla="*/ 48419 h 48419"/>
              <a:gd name="connsiteX0" fmla="*/ 0 w 507206"/>
              <a:gd name="connsiteY0" fmla="*/ 48419 h 48419"/>
              <a:gd name="connsiteX1" fmla="*/ 63500 w 507206"/>
              <a:gd name="connsiteY1" fmla="*/ 23019 h 48419"/>
              <a:gd name="connsiteX2" fmla="*/ 165100 w 507206"/>
              <a:gd name="connsiteY2" fmla="*/ 7144 h 48419"/>
              <a:gd name="connsiteX3" fmla="*/ 262731 w 507206"/>
              <a:gd name="connsiteY3" fmla="*/ 0 h 48419"/>
              <a:gd name="connsiteX4" fmla="*/ 368300 w 507206"/>
              <a:gd name="connsiteY4" fmla="*/ 7144 h 48419"/>
              <a:gd name="connsiteX5" fmla="*/ 449262 w 507206"/>
              <a:gd name="connsiteY5" fmla="*/ 21431 h 48419"/>
              <a:gd name="connsiteX6" fmla="*/ 507206 w 507206"/>
              <a:gd name="connsiteY6" fmla="*/ 48419 h 48419"/>
              <a:gd name="connsiteX0" fmla="*/ 0 w 507206"/>
              <a:gd name="connsiteY0" fmla="*/ 48419 h 48419"/>
              <a:gd name="connsiteX1" fmla="*/ 63500 w 507206"/>
              <a:gd name="connsiteY1" fmla="*/ 23019 h 48419"/>
              <a:gd name="connsiteX2" fmla="*/ 165100 w 507206"/>
              <a:gd name="connsiteY2" fmla="*/ 7144 h 48419"/>
              <a:gd name="connsiteX3" fmla="*/ 262731 w 507206"/>
              <a:gd name="connsiteY3" fmla="*/ 0 h 48419"/>
              <a:gd name="connsiteX4" fmla="*/ 368300 w 507206"/>
              <a:gd name="connsiteY4" fmla="*/ 7144 h 48419"/>
              <a:gd name="connsiteX5" fmla="*/ 449262 w 507206"/>
              <a:gd name="connsiteY5" fmla="*/ 21431 h 48419"/>
              <a:gd name="connsiteX6" fmla="*/ 507206 w 507206"/>
              <a:gd name="connsiteY6" fmla="*/ 48419 h 48419"/>
              <a:gd name="connsiteX0" fmla="*/ 0 w 500062"/>
              <a:gd name="connsiteY0" fmla="*/ 48419 h 53181"/>
              <a:gd name="connsiteX1" fmla="*/ 63500 w 500062"/>
              <a:gd name="connsiteY1" fmla="*/ 23019 h 53181"/>
              <a:gd name="connsiteX2" fmla="*/ 165100 w 500062"/>
              <a:gd name="connsiteY2" fmla="*/ 7144 h 53181"/>
              <a:gd name="connsiteX3" fmla="*/ 262731 w 500062"/>
              <a:gd name="connsiteY3" fmla="*/ 0 h 53181"/>
              <a:gd name="connsiteX4" fmla="*/ 368300 w 500062"/>
              <a:gd name="connsiteY4" fmla="*/ 7144 h 53181"/>
              <a:gd name="connsiteX5" fmla="*/ 449262 w 500062"/>
              <a:gd name="connsiteY5" fmla="*/ 21431 h 53181"/>
              <a:gd name="connsiteX6" fmla="*/ 500062 w 500062"/>
              <a:gd name="connsiteY6" fmla="*/ 53181 h 53181"/>
              <a:gd name="connsiteX0" fmla="*/ 0 w 502443"/>
              <a:gd name="connsiteY0" fmla="*/ 48419 h 48419"/>
              <a:gd name="connsiteX1" fmla="*/ 63500 w 502443"/>
              <a:gd name="connsiteY1" fmla="*/ 23019 h 48419"/>
              <a:gd name="connsiteX2" fmla="*/ 165100 w 502443"/>
              <a:gd name="connsiteY2" fmla="*/ 7144 h 48419"/>
              <a:gd name="connsiteX3" fmla="*/ 262731 w 502443"/>
              <a:gd name="connsiteY3" fmla="*/ 0 h 48419"/>
              <a:gd name="connsiteX4" fmla="*/ 368300 w 502443"/>
              <a:gd name="connsiteY4" fmla="*/ 7144 h 48419"/>
              <a:gd name="connsiteX5" fmla="*/ 449262 w 502443"/>
              <a:gd name="connsiteY5" fmla="*/ 21431 h 48419"/>
              <a:gd name="connsiteX6" fmla="*/ 502443 w 502443"/>
              <a:gd name="connsiteY6" fmla="*/ 41275 h 48419"/>
              <a:gd name="connsiteX0" fmla="*/ 0 w 504824"/>
              <a:gd name="connsiteY0" fmla="*/ 43656 h 43656"/>
              <a:gd name="connsiteX1" fmla="*/ 65881 w 504824"/>
              <a:gd name="connsiteY1" fmla="*/ 23019 h 43656"/>
              <a:gd name="connsiteX2" fmla="*/ 167481 w 504824"/>
              <a:gd name="connsiteY2" fmla="*/ 7144 h 43656"/>
              <a:gd name="connsiteX3" fmla="*/ 265112 w 504824"/>
              <a:gd name="connsiteY3" fmla="*/ 0 h 43656"/>
              <a:gd name="connsiteX4" fmla="*/ 370681 w 504824"/>
              <a:gd name="connsiteY4" fmla="*/ 7144 h 43656"/>
              <a:gd name="connsiteX5" fmla="*/ 451643 w 504824"/>
              <a:gd name="connsiteY5" fmla="*/ 21431 h 43656"/>
              <a:gd name="connsiteX6" fmla="*/ 504824 w 504824"/>
              <a:gd name="connsiteY6" fmla="*/ 41275 h 43656"/>
              <a:gd name="connsiteX0" fmla="*/ 0 w 504824"/>
              <a:gd name="connsiteY0" fmla="*/ 43656 h 43656"/>
              <a:gd name="connsiteX1" fmla="*/ 75406 w 504824"/>
              <a:gd name="connsiteY1" fmla="*/ 13494 h 43656"/>
              <a:gd name="connsiteX2" fmla="*/ 167481 w 504824"/>
              <a:gd name="connsiteY2" fmla="*/ 7144 h 43656"/>
              <a:gd name="connsiteX3" fmla="*/ 265112 w 504824"/>
              <a:gd name="connsiteY3" fmla="*/ 0 h 43656"/>
              <a:gd name="connsiteX4" fmla="*/ 370681 w 504824"/>
              <a:gd name="connsiteY4" fmla="*/ 7144 h 43656"/>
              <a:gd name="connsiteX5" fmla="*/ 451643 w 504824"/>
              <a:gd name="connsiteY5" fmla="*/ 21431 h 43656"/>
              <a:gd name="connsiteX6" fmla="*/ 504824 w 504824"/>
              <a:gd name="connsiteY6" fmla="*/ 41275 h 43656"/>
              <a:gd name="connsiteX0" fmla="*/ 0 w 504824"/>
              <a:gd name="connsiteY0" fmla="*/ 43815 h 43815"/>
              <a:gd name="connsiteX1" fmla="*/ 75406 w 504824"/>
              <a:gd name="connsiteY1" fmla="*/ 13653 h 43815"/>
              <a:gd name="connsiteX2" fmla="*/ 162718 w 504824"/>
              <a:gd name="connsiteY2" fmla="*/ 2540 h 43815"/>
              <a:gd name="connsiteX3" fmla="*/ 265112 w 504824"/>
              <a:gd name="connsiteY3" fmla="*/ 159 h 43815"/>
              <a:gd name="connsiteX4" fmla="*/ 370681 w 504824"/>
              <a:gd name="connsiteY4" fmla="*/ 7303 h 43815"/>
              <a:gd name="connsiteX5" fmla="*/ 451643 w 504824"/>
              <a:gd name="connsiteY5" fmla="*/ 21590 h 43815"/>
              <a:gd name="connsiteX6" fmla="*/ 504824 w 504824"/>
              <a:gd name="connsiteY6" fmla="*/ 41434 h 4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4824" h="43815">
                <a:moveTo>
                  <a:pt x="0" y="43815"/>
                </a:moveTo>
                <a:cubicBezTo>
                  <a:pt x="17991" y="34554"/>
                  <a:pt x="48286" y="20532"/>
                  <a:pt x="75406" y="13653"/>
                </a:cubicBezTo>
                <a:cubicBezTo>
                  <a:pt x="102526" y="6774"/>
                  <a:pt x="131100" y="4789"/>
                  <a:pt x="162718" y="2540"/>
                </a:cubicBezTo>
                <a:cubicBezTo>
                  <a:pt x="196849" y="1746"/>
                  <a:pt x="230452" y="-635"/>
                  <a:pt x="265112" y="159"/>
                </a:cubicBezTo>
                <a:cubicBezTo>
                  <a:pt x="299772" y="953"/>
                  <a:pt x="339593" y="3731"/>
                  <a:pt x="370681" y="7303"/>
                </a:cubicBezTo>
                <a:cubicBezTo>
                  <a:pt x="401769" y="10875"/>
                  <a:pt x="429286" y="15902"/>
                  <a:pt x="451643" y="21590"/>
                </a:cubicBezTo>
                <a:cubicBezTo>
                  <a:pt x="474000" y="27279"/>
                  <a:pt x="504824" y="41434"/>
                  <a:pt x="504824" y="41434"/>
                </a:cubicBezTo>
              </a:path>
            </a:pathLst>
          </a:custGeom>
          <a:ln w="12700">
            <a:solidFill>
              <a:srgbClr val="86330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945243" y="2066456"/>
                <a:ext cx="2502136" cy="539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de-DE" sz="28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de-DE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de-DE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=3850</m:t>
                      </m:r>
                      <m:r>
                        <a:rPr lang="de-DE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243" y="2066456"/>
                <a:ext cx="2502136" cy="53957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Down Arrow 24"/>
          <p:cNvSpPr/>
          <p:nvPr/>
        </p:nvSpPr>
        <p:spPr>
          <a:xfrm>
            <a:off x="4236802" y="2639055"/>
            <a:ext cx="233999" cy="45395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61869" y="3267075"/>
            <a:ext cx="800631" cy="37147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276850" y="3406164"/>
            <a:ext cx="3514725" cy="277143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762500" y="3267075"/>
            <a:ext cx="514350" cy="13908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61869" y="3638550"/>
            <a:ext cx="1314981" cy="253905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295900" y="4432300"/>
            <a:ext cx="3479799" cy="17294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791200" y="3638550"/>
                <a:ext cx="2545079" cy="1634490"/>
              </a:xfrm>
              <a:prstGeom prst="rect">
                <a:avLst/>
              </a:prstGeom>
              <a:solidFill>
                <a:srgbClr val="B74919">
                  <a:alpha val="50196"/>
                </a:srgb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sz="32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32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3638550"/>
                <a:ext cx="2545079" cy="163449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V="1">
            <a:off x="7071360" y="5440680"/>
            <a:ext cx="1264919" cy="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973809" y="5402697"/>
                <a:ext cx="13936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=1.4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809" y="5402697"/>
                <a:ext cx="1393651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90266" y="1179977"/>
                <a:ext cx="3745775" cy="1941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Total power is constant in 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Source term is only applied inside the box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de-DE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2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de-DE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Volume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de-DE" dirty="0" smtClean="0"/>
                  <a:t> inside box is sampled</a:t>
                </a:r>
                <a:br>
                  <a:rPr lang="de-DE" dirty="0" smtClean="0"/>
                </a:br>
                <a:r>
                  <a:rPr lang="de-DE" dirty="0" smtClean="0"/>
                  <a:t>(possible deformation of surface)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Power density is calculated: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de-DE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de-DE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66" y="1179977"/>
                <a:ext cx="3745775" cy="1941750"/>
              </a:xfrm>
              <a:prstGeom prst="rect">
                <a:avLst/>
              </a:prstGeom>
              <a:blipFill rotWithShape="0">
                <a:blip r:embed="rId5"/>
                <a:stretch>
                  <a:fillRect l="-1140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>
            <a:off x="5993476" y="4423330"/>
            <a:ext cx="0" cy="840378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5968379" y="4827898"/>
                <a:ext cx="14895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=0.2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de-DE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379" y="4827898"/>
                <a:ext cx="1489575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166571" y="5587363"/>
            <a:ext cx="41881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/>
              <a:t>Note:</a:t>
            </a:r>
          </a:p>
          <a:p>
            <a:r>
              <a:rPr lang="de-DE" sz="1600" dirty="0" smtClean="0"/>
              <a:t>Power density is constant in space inside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ym typeface="Wingdings" panose="05000000000000000000" pitchFamily="2" charset="2"/>
              </a:rPr>
              <a:t>No attenuation in depth (e.g. Beer-Lambert)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ym typeface="Wingdings" panose="05000000000000000000" pitchFamily="2" charset="2"/>
              </a:rPr>
              <a:t>No variation over radius (e.g. Gaussian distr.)</a:t>
            </a:r>
          </a:p>
        </p:txBody>
      </p:sp>
    </p:spTree>
    <p:extLst>
      <p:ext uri="{BB962C8B-B14F-4D97-AF65-F5344CB8AC3E}">
        <p14:creationId xmlns:p14="http://schemas.microsoft.com/office/powerpoint/2010/main" val="25264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6" grpId="0" animBg="1"/>
      <p:bldP spid="17" grpId="0" animBg="1"/>
      <p:bldP spid="29" grpId="0"/>
      <p:bldP spid="34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15999"/>
            <a:ext cx="5985295" cy="925623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17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7" y="2933094"/>
            <a:ext cx="3093552" cy="268630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3017521" y="3366655"/>
            <a:ext cx="1752440" cy="872836"/>
          </a:xfrm>
          <a:custGeom>
            <a:avLst/>
            <a:gdLst>
              <a:gd name="connsiteX0" fmla="*/ 0 w 2161309"/>
              <a:gd name="connsiteY0" fmla="*/ 1137194 h 1137194"/>
              <a:gd name="connsiteX1" fmla="*/ 423949 w 2161309"/>
              <a:gd name="connsiteY1" fmla="*/ 455550 h 1137194"/>
              <a:gd name="connsiteX2" fmla="*/ 1172095 w 2161309"/>
              <a:gd name="connsiteY2" fmla="*/ 14976 h 1137194"/>
              <a:gd name="connsiteX3" fmla="*/ 2161309 w 2161309"/>
              <a:gd name="connsiteY3" fmla="*/ 114728 h 113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309" h="1137194">
                <a:moveTo>
                  <a:pt x="0" y="1137194"/>
                </a:moveTo>
                <a:cubicBezTo>
                  <a:pt x="114300" y="889890"/>
                  <a:pt x="228600" y="642586"/>
                  <a:pt x="423949" y="455550"/>
                </a:cubicBezTo>
                <a:cubicBezTo>
                  <a:pt x="619298" y="268514"/>
                  <a:pt x="882535" y="71780"/>
                  <a:pt x="1172095" y="14976"/>
                </a:cubicBezTo>
                <a:cubicBezTo>
                  <a:pt x="1461655" y="-41828"/>
                  <a:pt x="1956262" y="78706"/>
                  <a:pt x="2161309" y="114728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17521" y="3025082"/>
            <a:ext cx="17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Use axisymmetry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285788" y="3504242"/>
            <a:ext cx="2599953" cy="195180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5281771" y="2603941"/>
            <a:ext cx="1802" cy="3752409"/>
          </a:xfrm>
          <a:prstGeom prst="line">
            <a:avLst/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95384" y="5475032"/>
            <a:ext cx="158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Adiabatic, rigid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885742" y="4211342"/>
            <a:ext cx="1060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Adiabatic</a:t>
            </a:r>
            <a:br>
              <a:rPr lang="de-DE" dirty="0" smtClean="0"/>
            </a:br>
            <a:r>
              <a:rPr lang="de-DE" dirty="0" smtClean="0"/>
              <a:t>rigid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905218" y="4144280"/>
            <a:ext cx="138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axisymmetry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42624" y="2623784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Adiabatic, free surface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742624" y="2957748"/>
            <a:ext cx="432000" cy="50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552618" y="2478783"/>
            <a:ext cx="820958" cy="990851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293409" y="3504242"/>
            <a:ext cx="244792" cy="4571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552618" y="2138266"/>
            <a:ext cx="205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5">
                    <a:lumMod val="75000"/>
                  </a:schemeClr>
                </a:solidFill>
              </a:rPr>
              <a:t>Volume heat source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6777" y="1760186"/>
            <a:ext cx="160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Total time: 5s</a:t>
            </a:r>
            <a:br>
              <a:rPr lang="de-DE" dirty="0" smtClean="0"/>
            </a:br>
            <a:r>
              <a:rPr lang="de-DE" dirty="0" smtClean="0"/>
              <a:t>Time step: 1ms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281771" y="5456049"/>
            <a:ext cx="288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998585" y="5410884"/>
                <a:ext cx="326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8585" y="5410884"/>
                <a:ext cx="326371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 flipH="1" flipV="1">
            <a:off x="5281771" y="2322932"/>
            <a:ext cx="2113" cy="3135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967038" y="2048108"/>
                <a:ext cx="326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038" y="2048108"/>
                <a:ext cx="326371" cy="307777"/>
              </a:xfrm>
              <a:prstGeom prst="rect">
                <a:avLst/>
              </a:prstGeom>
              <a:blipFill rotWithShape="0"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6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6" grpId="0" animBg="1"/>
      <p:bldP spid="28" grpId="0"/>
      <p:bldP spid="29" grpId="0"/>
      <p:bldP spid="30" grpId="0"/>
      <p:bldP spid="31" grpId="0"/>
      <p:bldP spid="34" grpId="0" animBg="1"/>
      <p:bldP spid="35" grpId="0"/>
      <p:bldP spid="36" grpId="0"/>
      <p:bldP spid="19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54165" y="1476000"/>
            <a:ext cx="2589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0" dirty="0" smtClean="0">
                <a:latin typeface="Cambria Math" panose="02040503050406030204" pitchFamily="18" charset="0"/>
              </a:rPr>
              <a:t>Steel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3540093"/>
                  </p:ext>
                </p:extLst>
              </p:nvPr>
            </p:nvGraphicFramePr>
            <p:xfrm>
              <a:off x="1454165" y="1937665"/>
              <a:ext cx="6096000" cy="32637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463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quantity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symbol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value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unit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Density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8100 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kg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</m:e>
                                      <m:sup>
                                        <m:r>
                                          <a:rPr lang="de-DE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Dyn. viscosity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0.006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Pa</m:t>
                                </m:r>
                                <m: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r>
                            <a:rPr lang="de-DE" b="0" i="0" dirty="0" smtClean="0">
                              <a:latin typeface="Cambria Math" panose="02040503050406030204" pitchFamily="18" charset="0"/>
                            </a:rPr>
                            <a:t/>
                          </a:r>
                          <a:br>
                            <a:rPr lang="de-DE" b="0" i="0" dirty="0" smtClean="0">
                              <a:latin typeface="Cambria Math" panose="02040503050406030204" pitchFamily="18" charset="0"/>
                            </a:rPr>
                          </a:b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Conductivity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22.9 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r>
                            <a:rPr lang="de-DE" b="0" i="1" dirty="0" smtClean="0">
                              <a:latin typeface="Cambria Math" panose="02040503050406030204" pitchFamily="18" charset="0"/>
                            </a:rPr>
                            <a:t/>
                          </a:r>
                          <a:br>
                            <a:rPr lang="de-DE" b="0" i="1" dirty="0" smtClean="0">
                              <a:latin typeface="Cambria Math" panose="02040503050406030204" pitchFamily="18" charset="0"/>
                            </a:rPr>
                          </a:b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Specific heat capacity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627 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𝑘𝑔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Melting point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1620 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Latent heat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250800 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𝑘𝑔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3540093"/>
                  </p:ext>
                </p:extLst>
              </p:nvPr>
            </p:nvGraphicFramePr>
            <p:xfrm>
              <a:off x="1454165" y="1937665"/>
              <a:ext cx="6096000" cy="32637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/>
                    <a:gridCol w="1524000"/>
                    <a:gridCol w="1524000"/>
                    <a:gridCol w="1524000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quantity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symbol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value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unit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52355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Density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75581" r="-200797" b="-60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0800" t="-75581" r="-101600" b="-60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0800" t="-75581" r="-1600" b="-60697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Dyn. viscosity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247541" r="-200797" b="-7557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0800" t="-247541" r="-101600" b="-7557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0800" t="-247541" r="-1600" b="-755738"/>
                          </a:stretch>
                        </a:blipFill>
                      </a:tcPr>
                    </a:tc>
                  </a:tr>
                  <a:tr h="44773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Conductivity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286486" r="-200797" b="-5229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0800" t="-286486" r="-101600" b="-5229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0800" t="-286486" r="-1600" b="-522973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Specific heat capacity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272381" r="-200797" b="-26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0800" t="-272381" r="-101600" b="-26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0800" t="-272381" r="-1600" b="-26857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Melting point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640984" r="-200797" b="-3622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0800" t="-640984" r="-101600" b="-3622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0800" t="-640984" r="-1600" b="-362295"/>
                          </a:stretch>
                        </a:blipFill>
                      </a:tcPr>
                    </a:tc>
                  </a:tr>
                  <a:tr h="544894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dirty="0" smtClean="0"/>
                            <a:t>Latent heat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502222" r="-200797" b="-14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0800" t="-502222" r="-101600" b="-14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0800" t="-502222" r="-1600" b="-14555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775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24" y="1824331"/>
            <a:ext cx="6475152" cy="3811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4424" y="6094740"/>
            <a:ext cx="6880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Note:</a:t>
            </a:r>
          </a:p>
          <a:p>
            <a:r>
              <a:rPr lang="de-DE" sz="1400" dirty="0" smtClean="0"/>
              <a:t>Surface tension normal force is neglected in this case (following reference test case by Saldi)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755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1362377"/>
            <a:ext cx="8712000" cy="1537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Common characteristics</a:t>
            </a:r>
          </a:p>
          <a:p>
            <a:pPr lvl="1"/>
            <a:r>
              <a:rPr lang="en-US" sz="2000" dirty="0" smtClean="0"/>
              <a:t>Localized/concentrated </a:t>
            </a:r>
            <a:r>
              <a:rPr lang="en-US" sz="2000" dirty="0"/>
              <a:t>heat source</a:t>
            </a:r>
          </a:p>
          <a:p>
            <a:pPr lvl="1"/>
            <a:r>
              <a:rPr lang="en-US" sz="2000" dirty="0"/>
              <a:t>Melting &amp; resolidification</a:t>
            </a:r>
          </a:p>
          <a:p>
            <a:pPr lvl="1"/>
            <a:r>
              <a:rPr lang="en-US" sz="2000" dirty="0"/>
              <a:t>Melt pool unknown &amp; </a:t>
            </a:r>
            <a:r>
              <a:rPr lang="en-US" sz="2000" dirty="0" smtClean="0"/>
              <a:t>evolving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6000" y="96522"/>
            <a:ext cx="8712000" cy="1265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US" dirty="0"/>
              <a:t>dditive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en-US" dirty="0" smtClean="0"/>
              <a:t>anufacturing</a:t>
            </a:r>
            <a:br>
              <a:rPr lang="en-US" dirty="0" smtClean="0"/>
            </a:br>
            <a:r>
              <a:rPr lang="en-US" sz="2400" dirty="0" smtClean="0"/>
              <a:t>and related manufacturing processes</a:t>
            </a:r>
            <a:endParaRPr lang="en-US" sz="48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335927" y="3010486"/>
            <a:ext cx="7563373" cy="3073636"/>
            <a:chOff x="715331" y="3647839"/>
            <a:chExt cx="7563373" cy="307363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3" t="12324" r="5613" b="17365"/>
            <a:stretch/>
          </p:blipFill>
          <p:spPr>
            <a:xfrm>
              <a:off x="787355" y="3647840"/>
              <a:ext cx="3954602" cy="273461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318071" y="3872805"/>
              <a:ext cx="6238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/>
                <a:t>Laser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15331" y="3647839"/>
              <a:ext cx="3817700" cy="30736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33031" y="3647839"/>
              <a:ext cx="3658604" cy="307363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77504" y="4251892"/>
              <a:ext cx="1186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/>
                <a:t>Powder bed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80853" y="4375249"/>
              <a:ext cx="8651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/>
                <a:t>Part</a:t>
              </a:r>
              <a:endParaRPr lang="en-US" sz="2400" u="sng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3469656" y="4645746"/>
              <a:ext cx="203580" cy="57565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2133154" y="4525645"/>
              <a:ext cx="203580" cy="57565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 flipV="1">
              <a:off x="1308893" y="3853320"/>
              <a:ext cx="108000" cy="288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715331" y="6346781"/>
              <a:ext cx="3817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Wingdings" panose="05000000000000000000" pitchFamily="2" charset="2"/>
                </a:rPr>
                <a:t>Example: </a:t>
              </a:r>
              <a:r>
                <a:rPr lang="en-US" dirty="0">
                  <a:solidFill>
                    <a:schemeClr val="accent1"/>
                  </a:solidFill>
                </a:rPr>
                <a:t>S</a:t>
              </a:r>
              <a:r>
                <a:rPr lang="en-US" dirty="0"/>
                <a:t>elective </a:t>
              </a:r>
              <a:r>
                <a:rPr lang="en-US" dirty="0">
                  <a:solidFill>
                    <a:schemeClr val="accent1"/>
                  </a:solidFill>
                </a:rPr>
                <a:t>L</a:t>
              </a:r>
              <a:r>
                <a:rPr lang="en-US" dirty="0"/>
                <a:t>aser </a:t>
              </a:r>
              <a:r>
                <a:rPr lang="en-US" dirty="0">
                  <a:solidFill>
                    <a:schemeClr val="accent1"/>
                  </a:solidFill>
                </a:rPr>
                <a:t>M</a:t>
              </a:r>
              <a:r>
                <a:rPr lang="en-US" dirty="0"/>
                <a:t>elting (SLM)</a:t>
              </a:r>
            </a:p>
          </p:txBody>
        </p:sp>
        <p:pic>
          <p:nvPicPr>
            <p:cNvPr id="47" name="Image 2" descr="FMB_basi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369" y="3969791"/>
              <a:ext cx="3429656" cy="2077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4533028" y="6329960"/>
              <a:ext cx="3745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Wingdings" panose="05000000000000000000" pitchFamily="2" charset="2"/>
                </a:rPr>
                <a:t>Example: </a:t>
              </a:r>
              <a:r>
                <a:rPr lang="en-US" dirty="0" smtClean="0">
                  <a:solidFill>
                    <a:schemeClr val="accent1"/>
                  </a:solidFill>
                </a:rPr>
                <a:t>F</a:t>
              </a:r>
              <a:r>
                <a:rPr lang="en-US" dirty="0" smtClean="0"/>
                <a:t>riction</a:t>
              </a:r>
              <a:r>
                <a:rPr lang="en-US" dirty="0" smtClean="0">
                  <a:solidFill>
                    <a:schemeClr val="accent1"/>
                  </a:solidFill>
                </a:rPr>
                <a:t> M</a:t>
              </a:r>
              <a:r>
                <a:rPr lang="en-US" dirty="0" smtClean="0"/>
                <a:t>elt</a:t>
              </a:r>
              <a:r>
                <a:rPr lang="en-US" dirty="0" smtClean="0">
                  <a:solidFill>
                    <a:schemeClr val="accent1"/>
                  </a:solidFill>
                </a:rPr>
                <a:t> B</a:t>
              </a:r>
              <a:r>
                <a:rPr lang="en-US" dirty="0" smtClean="0"/>
                <a:t>onding</a:t>
              </a:r>
              <a:r>
                <a:rPr lang="en-US" dirty="0" smtClean="0">
                  <a:solidFill>
                    <a:schemeClr val="accent1"/>
                  </a:solidFill>
                </a:rPr>
                <a:t> </a:t>
              </a:r>
              <a:r>
                <a:rPr lang="en-US" dirty="0" smtClean="0"/>
                <a:t>(FMB)</a:t>
              </a: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58893" y="6107746"/>
              <a:ext cx="366313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van 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der Rest, Jacques, Simar, </a:t>
              </a:r>
              <a:r>
                <a:rPr lang="en-US" sz="11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Scripta </a:t>
              </a:r>
              <a:r>
                <a:rPr lang="en-US" sz="11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Materialia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2014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840870" y="4420346"/>
            <a:ext cx="11464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a</a:t>
            </a:r>
            <a:r>
              <a:rPr lang="de-DE" sz="1050" dirty="0" smtClean="0"/>
              <a:t>nd many more...</a:t>
            </a:r>
            <a:endParaRPr lang="en-US" sz="1050" dirty="0"/>
          </a:p>
        </p:txBody>
      </p:sp>
      <p:sp>
        <p:nvSpPr>
          <p:cNvPr id="2" name="Right Brace 1"/>
          <p:cNvSpPr/>
          <p:nvPr/>
        </p:nvSpPr>
        <p:spPr>
          <a:xfrm>
            <a:off x="4946073" y="1767835"/>
            <a:ext cx="249382" cy="1015138"/>
          </a:xfrm>
          <a:prstGeom prst="rightBrace">
            <a:avLst>
              <a:gd name="adj1" fmla="val 3717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5927" y="3010486"/>
            <a:ext cx="7491544" cy="3076587"/>
          </a:xfrm>
          <a:prstGeom prst="rect">
            <a:avLst/>
          </a:prstGeom>
          <a:solidFill>
            <a:srgbClr val="D0CECE">
              <a:alpha val="6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560153">
            <a:off x="2408660" y="4235566"/>
            <a:ext cx="3421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5"/>
                </a:solidFill>
              </a:rPr>
              <a:t>Future work in our lab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1948" y="1813739"/>
            <a:ext cx="353955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Presented today:</a:t>
            </a:r>
            <a:br>
              <a:rPr lang="de-DE" dirty="0" smtClean="0"/>
            </a:br>
            <a:r>
              <a:rPr lang="de-DE" dirty="0" smtClean="0"/>
              <a:t>Laser spot welding</a:t>
            </a:r>
            <a:br>
              <a:rPr lang="de-DE" dirty="0" smtClean="0"/>
            </a:br>
            <a:r>
              <a:rPr lang="de-DE" dirty="0" smtClean="0">
                <a:sym typeface="Wingdings" panose="05000000000000000000" pitchFamily="2" charset="2"/>
              </a:rPr>
              <a:t> same characteristics, but simpler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5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193506"/>
            <a:ext cx="8712000" cy="1260000"/>
          </a:xfrm>
        </p:spPr>
        <p:txBody>
          <a:bodyPr/>
          <a:lstStyle/>
          <a:p>
            <a:r>
              <a:rPr lang="en-US" dirty="0" smtClean="0"/>
              <a:t>Initial mesh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41" y="746383"/>
            <a:ext cx="5604158" cy="4720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5580" b="11309"/>
          <a:stretch/>
        </p:blipFill>
        <p:spPr>
          <a:xfrm>
            <a:off x="729048" y="2079328"/>
            <a:ext cx="6499897" cy="412277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558746" y="795810"/>
            <a:ext cx="1684219" cy="107413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21177" y="746383"/>
            <a:ext cx="321276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014151" y="2446640"/>
            <a:ext cx="1285102" cy="1838619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16512" y="395417"/>
                <a:ext cx="27677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Coarse: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≈1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512" y="395417"/>
                <a:ext cx="276778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76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188105" y="4214929"/>
                <a:ext cx="17545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Fine: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0.02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105" y="4214929"/>
                <a:ext cx="1754597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12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>
            <a:off x="967944" y="1800828"/>
            <a:ext cx="1872000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392457" y="1451188"/>
                <a:ext cx="9268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57" y="1451188"/>
                <a:ext cx="92685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855885" y="6273973"/>
            <a:ext cx="4664034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Simulation results will show this top left corner!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3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6" grpId="0"/>
      <p:bldP spid="2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21</a:t>
            </a:fld>
            <a:endParaRPr lang="en-US" dirty="0"/>
          </a:p>
        </p:txBody>
      </p:sp>
      <p:pic>
        <p:nvPicPr>
          <p:cNvPr id="3" name="3850W_002S_ef3_tf1_volSr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621.95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3766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492" y="3694670"/>
            <a:ext cx="111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Liquid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492" y="4064002"/>
            <a:ext cx="111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7030A0"/>
                </a:solidFill>
              </a:rPr>
              <a:t>Mushy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492" y="4433334"/>
            <a:ext cx="111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66FF"/>
                </a:solidFill>
              </a:rPr>
              <a:t>Solid</a:t>
            </a:r>
            <a:endParaRPr lang="en-US" dirty="0">
              <a:solidFill>
                <a:srgbClr val="00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7968" y="3793524"/>
            <a:ext cx="790832" cy="61785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037968" y="4162856"/>
            <a:ext cx="790832" cy="61785"/>
          </a:xfrm>
          <a:prstGeom prst="straightConnector1">
            <a:avLst/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037968" y="4525322"/>
            <a:ext cx="790832" cy="61785"/>
          </a:xfrm>
          <a:prstGeom prst="straightConnector1">
            <a:avLst/>
          </a:prstGeom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5344" y="520361"/>
            <a:ext cx="1408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66FF"/>
                </a:solidFill>
              </a:rPr>
              <a:t>No flow</a:t>
            </a:r>
            <a:endParaRPr lang="en-US" dirty="0">
              <a:solidFill>
                <a:srgbClr val="0066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279168" y="705027"/>
            <a:ext cx="549632" cy="30893"/>
          </a:xfrm>
          <a:prstGeom prst="straightConnector1">
            <a:avLst/>
          </a:prstGeom>
          <a:ln w="19050">
            <a:solidFill>
              <a:srgbClr val="006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87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3850W_002S_ef3_tf1_volSr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3" end="29384.95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3766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421" y="3755085"/>
            <a:ext cx="1513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7030A0"/>
                </a:solidFill>
              </a:rPr>
              <a:t>Melting front advancing</a:t>
            </a:r>
          </a:p>
          <a:p>
            <a:r>
              <a:rPr lang="de-DE" dirty="0" smtClean="0">
                <a:solidFill>
                  <a:srgbClr val="7030A0"/>
                </a:solidFill>
              </a:rPr>
              <a:t/>
            </a:r>
            <a:br>
              <a:rPr lang="de-DE" dirty="0" smtClean="0">
                <a:solidFill>
                  <a:srgbClr val="7030A0"/>
                </a:solidFill>
              </a:rPr>
            </a:br>
            <a:r>
              <a:rPr lang="de-DE" dirty="0" smtClean="0">
                <a:solidFill>
                  <a:srgbClr val="7030A0"/>
                </a:solidFill>
              </a:rPr>
              <a:t>and fine mesh follows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74340" y="3841584"/>
            <a:ext cx="135924" cy="866342"/>
          </a:xfrm>
          <a:prstGeom prst="straightConnector1">
            <a:avLst/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52798" y="1300210"/>
            <a:ext cx="33816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ysClr val="windowText" lastClr="000000"/>
                </a:solidFill>
              </a:rPr>
              <a:t>Liquified portion of surface is deforming under Marangoni force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14801" y="1946541"/>
            <a:ext cx="506626" cy="1482459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114800" y="333633"/>
            <a:ext cx="405713" cy="966577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56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3850W_002S_ef3_tf1_volSr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71" end="21720.95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3766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6077" y="1233183"/>
            <a:ext cx="40530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ysClr val="windowText" lastClr="000000"/>
                </a:solidFill>
              </a:rPr>
              <a:t>Liquid material builds up at the free surface and freezes again at melting front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474046" y="1879514"/>
            <a:ext cx="506626" cy="1482459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5474045" y="266606"/>
            <a:ext cx="405713" cy="966577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2412" y="2143200"/>
            <a:ext cx="3035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ysClr val="windowText" lastClr="000000"/>
                </a:solidFill>
              </a:rPr>
              <a:t>Convective flow sets in, driven by Marangoni force at surface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75808" y="951470"/>
            <a:ext cx="638428" cy="1191731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76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24</a:t>
            </a:fld>
            <a:endParaRPr lang="en-US" dirty="0"/>
          </a:p>
        </p:txBody>
      </p:sp>
      <p:pic>
        <p:nvPicPr>
          <p:cNvPr id="3" name="3850W_002S_ef3_tf1_volSr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3766" y="0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27359" y="1879514"/>
                <a:ext cx="268141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ysClr val="windowText" lastClr="000000"/>
                    </a:solidFill>
                  </a:rPr>
                  <a:t>With increasing velocity, the 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r>
                      <a:rPr lang="de-DE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 smtClean="0">
                    <a:solidFill>
                      <a:sysClr val="windowText" lastClr="000000"/>
                    </a:solidFill>
                  </a:rPr>
                  <a:t> refinement sets in</a:t>
                </a:r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359" y="1879514"/>
                <a:ext cx="2681417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205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H="1">
            <a:off x="5474047" y="2525845"/>
            <a:ext cx="605477" cy="83612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0065" y="5089615"/>
            <a:ext cx="1513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7030A0"/>
                </a:solidFill>
              </a:rPr>
              <a:t>Melting front </a:t>
            </a:r>
            <a:r>
              <a:rPr lang="de-DE" dirty="0" smtClean="0">
                <a:solidFill>
                  <a:srgbClr val="7030A0"/>
                </a:solidFill>
              </a:rPr>
              <a:t>advancement </a:t>
            </a:r>
            <a:r>
              <a:rPr lang="de-DE" dirty="0" smtClean="0">
                <a:solidFill>
                  <a:srgbClr val="7030A0"/>
                </a:solidFill>
              </a:rPr>
              <a:t>slows down significantly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61984" y="5176114"/>
            <a:ext cx="135924" cy="866342"/>
          </a:xfrm>
          <a:prstGeom prst="straightConnector1">
            <a:avLst/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>
            <a:off x="3916822" y="458486"/>
            <a:ext cx="900000" cy="900000"/>
          </a:xfrm>
          <a:prstGeom prst="arc">
            <a:avLst>
              <a:gd name="adj1" fmla="val 16200000"/>
              <a:gd name="adj2" fmla="val 13079918"/>
            </a:avLst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47619" y="939757"/>
                <a:ext cx="3840896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ysClr val="windowText" lastClr="000000"/>
                    </a:solidFill>
                  </a:rPr>
                  <a:t>Strong circulation,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de-DE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=0.0225</m:t>
                    </m:r>
                    <m:f>
                      <m:fPr>
                        <m:type m:val="skw"/>
                        <m:ctrlP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de-DE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ysClr val="windowText" lastClr="000000"/>
                    </a:solidFill>
                  </a:rPr>
                  <a:t> at the surface, where 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r>
                      <a:rPr lang="de-DE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>
                    <a:solidFill>
                      <a:sysClr val="windowText" lastClr="000000"/>
                    </a:solidFill>
                  </a:rPr>
                  <a:t> is largest</a:t>
                </a:r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619" y="939757"/>
                <a:ext cx="3840896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1270" t="-66981" r="-13651" b="-5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41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6" grpId="0"/>
      <p:bldP spid="8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00" y="2002972"/>
            <a:ext cx="8712200" cy="4491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literature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6000" y="1086451"/>
            <a:ext cx="3466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Saldi, 2012 (Simulation)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33373" y="4034652"/>
            <a:ext cx="26713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Temperature field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86765" y="4043834"/>
            <a:ext cx="24125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Velocity vectors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860515" y="5179543"/>
            <a:ext cx="1162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After 5s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580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900" y="2002972"/>
            <a:ext cx="8712200" cy="4491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literature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6000" y="1086451"/>
            <a:ext cx="3466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Saldi, 2012 (Simulation)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33373" y="4358859"/>
            <a:ext cx="26713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Temperature field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86765" y="4368041"/>
            <a:ext cx="24125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Velocity vectors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33373" y="4661807"/>
            <a:ext cx="1162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After 5s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12784" r="22359"/>
          <a:stretch/>
        </p:blipFill>
        <p:spPr>
          <a:xfrm>
            <a:off x="4555043" y="1930856"/>
            <a:ext cx="4198260" cy="3247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5828" y="431729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1620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0903" y="38576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1700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9489" y="340989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1800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4413" y="311606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1900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4155" y="288091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2000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88809" y="5503750"/>
            <a:ext cx="2940791" cy="589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563356" y="1862056"/>
            <a:ext cx="30760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225042" y="1540437"/>
                <a:ext cx="2264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𝐵𝑜𝑏𝑎𝑐h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=2.23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042" y="1540437"/>
                <a:ext cx="226472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115842" y="1531550"/>
                <a:ext cx="1998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𝑆𝑎𝑙𝑑𝑖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=2.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02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842" y="1531550"/>
                <a:ext cx="1998958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 flipH="1" flipV="1">
            <a:off x="1690839" y="1862062"/>
            <a:ext cx="28440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601380" y="2082003"/>
            <a:ext cx="0" cy="1872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80903" y="3940233"/>
            <a:ext cx="352459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546730" y="4345005"/>
            <a:ext cx="352459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935939" y="3925517"/>
                <a:ext cx="1998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𝑆𝑎𝑙𝑑𝑖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=1.34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939" y="3925517"/>
                <a:ext cx="1998958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>
            <a:off x="7899300" y="2045204"/>
            <a:ext cx="0" cy="2304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061576" y="4294881"/>
                <a:ext cx="2264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𝐵𝑜𝑏𝑎𝑐h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.67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576" y="4294881"/>
                <a:ext cx="226472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569054" y="5723908"/>
                <a:ext cx="167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≈2000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054" y="5723908"/>
                <a:ext cx="167719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871276" y="5723908"/>
                <a:ext cx="1856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=2862.9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276" y="5723908"/>
                <a:ext cx="1856727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4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00" y="2002972"/>
            <a:ext cx="8712200" cy="4491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literature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6000" y="1086451"/>
            <a:ext cx="3466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Saldi, 2012 (Simulation)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29164" y="4370840"/>
            <a:ext cx="24125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Velocity vectors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29164" y="4732321"/>
            <a:ext cx="1162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After 5s</a:t>
            </a:r>
            <a:endParaRPr lang="en-US" sz="2400" dirty="0"/>
          </a:p>
        </p:txBody>
      </p:sp>
      <p:pic>
        <p:nvPicPr>
          <p:cNvPr id="16" name="Content Placeholder 14"/>
          <p:cNvPicPr>
            <a:picLocks noChangeAspect="1"/>
          </p:cNvPicPr>
          <p:nvPr/>
        </p:nvPicPr>
        <p:blipFill rotWithShape="1">
          <a:blip r:embed="rId2"/>
          <a:srcRect l="49515" r="14820" b="51791"/>
          <a:stretch/>
        </p:blipFill>
        <p:spPr>
          <a:xfrm flipH="1">
            <a:off x="1440564" y="2002973"/>
            <a:ext cx="3107267" cy="2165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610348" y="1566215"/>
                <a:ext cx="1854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=0.2 </m:t>
                      </m:r>
                      <m:f>
                        <m:fPr>
                          <m:type m:val="skw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348" y="1566215"/>
                <a:ext cx="1854417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16393" r="-27632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596320" y="1579046"/>
                <a:ext cx="2110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=0.032 </m:t>
                      </m:r>
                      <m:f>
                        <m:fPr>
                          <m:type m:val="skw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320" y="1579046"/>
                <a:ext cx="2110899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16393" r="-24277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5288809" y="5503750"/>
            <a:ext cx="2940791" cy="589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8151" r="15695"/>
          <a:stretch/>
        </p:blipFill>
        <p:spPr>
          <a:xfrm>
            <a:off x="4550239" y="1928554"/>
            <a:ext cx="4203063" cy="3029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6" t="79218"/>
          <a:stretch/>
        </p:blipFill>
        <p:spPr>
          <a:xfrm>
            <a:off x="6013787" y="4259189"/>
            <a:ext cx="2736790" cy="6849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61863" y="483694"/>
            <a:ext cx="1797171" cy="92333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Note: deformation of free surface</a:t>
            </a:r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7739149" y="1404851"/>
            <a:ext cx="411848" cy="573578"/>
          </a:xfrm>
          <a:custGeom>
            <a:avLst/>
            <a:gdLst>
              <a:gd name="connsiteX0" fmla="*/ 407324 w 411848"/>
              <a:gd name="connsiteY0" fmla="*/ 0 h 573578"/>
              <a:gd name="connsiteX1" fmla="*/ 390698 w 411848"/>
              <a:gd name="connsiteY1" fmla="*/ 249382 h 573578"/>
              <a:gd name="connsiteX2" fmla="*/ 241069 w 411848"/>
              <a:gd name="connsiteY2" fmla="*/ 457200 h 573578"/>
              <a:gd name="connsiteX3" fmla="*/ 0 w 411848"/>
              <a:gd name="connsiteY3" fmla="*/ 573578 h 57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848" h="573578">
                <a:moveTo>
                  <a:pt x="407324" y="0"/>
                </a:moveTo>
                <a:cubicBezTo>
                  <a:pt x="412865" y="86591"/>
                  <a:pt x="418407" y="173182"/>
                  <a:pt x="390698" y="249382"/>
                </a:cubicBezTo>
                <a:cubicBezTo>
                  <a:pt x="362989" y="325582"/>
                  <a:pt x="306185" y="403167"/>
                  <a:pt x="241069" y="457200"/>
                </a:cubicBezTo>
                <a:cubicBezTo>
                  <a:pt x="175953" y="511233"/>
                  <a:pt x="87976" y="542405"/>
                  <a:pt x="0" y="573578"/>
                </a:cubicBezTo>
              </a:path>
            </a:pathLst>
          </a:custGeom>
          <a:noFill/>
          <a:ln w="9525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1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54" y="1359243"/>
            <a:ext cx="8087691" cy="5362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2147" y="1878915"/>
            <a:ext cx="23975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Saldi, 2012 (Simulation)</a:t>
            </a:r>
            <a:br>
              <a:rPr lang="de-DE" sz="1400" dirty="0" smtClean="0"/>
            </a:br>
            <a:r>
              <a:rPr lang="de-DE" sz="1400" dirty="0" smtClean="0"/>
              <a:t>Pitscheneder et al. 1996 (Exp.)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78515" y="6030443"/>
            <a:ext cx="1162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After 5s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956300" y="2774657"/>
            <a:ext cx="617496" cy="1636705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48204" y="4411362"/>
            <a:ext cx="1797171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No deformation of free surface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6000" y="215999"/>
            <a:ext cx="5985295" cy="92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Comparison with literature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17571" y="3050846"/>
            <a:ext cx="1797171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deformation of free surface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V="1">
            <a:off x="3416157" y="2774657"/>
            <a:ext cx="88103" cy="27618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61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54" y="1359243"/>
            <a:ext cx="8087691" cy="5362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2147" y="1878915"/>
            <a:ext cx="23975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Saldi, 2012 (Simulation)</a:t>
            </a:r>
            <a:br>
              <a:rPr lang="de-DE" sz="1400" dirty="0" smtClean="0"/>
            </a:br>
            <a:r>
              <a:rPr lang="de-DE" sz="1400" dirty="0" smtClean="0"/>
              <a:t>Pitscheneder et al. 1996 (Exp.)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78515" y="6030443"/>
            <a:ext cx="1162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After 5s</a:t>
            </a:r>
            <a:endParaRPr lang="en-US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6000" y="215999"/>
            <a:ext cx="5985295" cy="92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Comparison with literature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17571" y="3050846"/>
            <a:ext cx="1797171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deformation of free surface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V="1">
            <a:off x="3416157" y="2774657"/>
            <a:ext cx="88103" cy="27618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12784" r="38488" b="16639"/>
          <a:stretch/>
        </p:blipFill>
        <p:spPr>
          <a:xfrm>
            <a:off x="4589474" y="2500603"/>
            <a:ext cx="3023334" cy="24454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33380" y="5300353"/>
            <a:ext cx="1797171" cy="120032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deformation of free surface, but different than experiment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6932815" y="2751513"/>
            <a:ext cx="1248127" cy="3000894"/>
          </a:xfrm>
          <a:custGeom>
            <a:avLst/>
            <a:gdLst>
              <a:gd name="connsiteX0" fmla="*/ 0 w 1245557"/>
              <a:gd name="connsiteY0" fmla="*/ 3000894 h 3000894"/>
              <a:gd name="connsiteX1" fmla="*/ 681643 w 1245557"/>
              <a:gd name="connsiteY1" fmla="*/ 2709949 h 3000894"/>
              <a:gd name="connsiteX2" fmla="*/ 1221970 w 1245557"/>
              <a:gd name="connsiteY2" fmla="*/ 1795549 h 3000894"/>
              <a:gd name="connsiteX3" fmla="*/ 1113905 w 1245557"/>
              <a:gd name="connsiteY3" fmla="*/ 515389 h 3000894"/>
              <a:gd name="connsiteX4" fmla="*/ 798021 w 1245557"/>
              <a:gd name="connsiteY4" fmla="*/ 0 h 3000894"/>
              <a:gd name="connsiteX0" fmla="*/ 0 w 1245557"/>
              <a:gd name="connsiteY0" fmla="*/ 3000894 h 3000894"/>
              <a:gd name="connsiteX1" fmla="*/ 681643 w 1245557"/>
              <a:gd name="connsiteY1" fmla="*/ 2709949 h 3000894"/>
              <a:gd name="connsiteX2" fmla="*/ 1221970 w 1245557"/>
              <a:gd name="connsiteY2" fmla="*/ 1795549 h 3000894"/>
              <a:gd name="connsiteX3" fmla="*/ 1113905 w 1245557"/>
              <a:gd name="connsiteY3" fmla="*/ 515389 h 3000894"/>
              <a:gd name="connsiteX4" fmla="*/ 798021 w 1245557"/>
              <a:gd name="connsiteY4" fmla="*/ 0 h 3000894"/>
              <a:gd name="connsiteX0" fmla="*/ 0 w 1236963"/>
              <a:gd name="connsiteY0" fmla="*/ 3000894 h 3000894"/>
              <a:gd name="connsiteX1" fmla="*/ 810230 w 1236963"/>
              <a:gd name="connsiteY1" fmla="*/ 2619461 h 3000894"/>
              <a:gd name="connsiteX2" fmla="*/ 1221970 w 1236963"/>
              <a:gd name="connsiteY2" fmla="*/ 1795549 h 3000894"/>
              <a:gd name="connsiteX3" fmla="*/ 1113905 w 1236963"/>
              <a:gd name="connsiteY3" fmla="*/ 515389 h 3000894"/>
              <a:gd name="connsiteX4" fmla="*/ 798021 w 1236963"/>
              <a:gd name="connsiteY4" fmla="*/ 0 h 3000894"/>
              <a:gd name="connsiteX0" fmla="*/ 0 w 1248127"/>
              <a:gd name="connsiteY0" fmla="*/ 3000894 h 3000894"/>
              <a:gd name="connsiteX1" fmla="*/ 810230 w 1248127"/>
              <a:gd name="connsiteY1" fmla="*/ 2619461 h 3000894"/>
              <a:gd name="connsiteX2" fmla="*/ 1221970 w 1248127"/>
              <a:gd name="connsiteY2" fmla="*/ 1795549 h 3000894"/>
              <a:gd name="connsiteX3" fmla="*/ 1161530 w 1248127"/>
              <a:gd name="connsiteY3" fmla="*/ 739227 h 3000894"/>
              <a:gd name="connsiteX4" fmla="*/ 798021 w 1248127"/>
              <a:gd name="connsiteY4" fmla="*/ 0 h 3000894"/>
              <a:gd name="connsiteX0" fmla="*/ 0 w 1248127"/>
              <a:gd name="connsiteY0" fmla="*/ 3000894 h 3000894"/>
              <a:gd name="connsiteX1" fmla="*/ 810230 w 1248127"/>
              <a:gd name="connsiteY1" fmla="*/ 2619461 h 3000894"/>
              <a:gd name="connsiteX2" fmla="*/ 1221970 w 1248127"/>
              <a:gd name="connsiteY2" fmla="*/ 1795549 h 3000894"/>
              <a:gd name="connsiteX3" fmla="*/ 1161530 w 1248127"/>
              <a:gd name="connsiteY3" fmla="*/ 739227 h 3000894"/>
              <a:gd name="connsiteX4" fmla="*/ 798021 w 1248127"/>
              <a:gd name="connsiteY4" fmla="*/ 0 h 300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127" h="3000894">
                <a:moveTo>
                  <a:pt x="0" y="3000894"/>
                </a:moveTo>
                <a:cubicBezTo>
                  <a:pt x="238990" y="2932054"/>
                  <a:pt x="587518" y="2820352"/>
                  <a:pt x="810230" y="2619461"/>
                </a:cubicBezTo>
                <a:cubicBezTo>
                  <a:pt x="1032942" y="2418570"/>
                  <a:pt x="1163420" y="2108921"/>
                  <a:pt x="1221970" y="1795549"/>
                </a:cubicBezTo>
                <a:cubicBezTo>
                  <a:pt x="1280520" y="1482177"/>
                  <a:pt x="1232188" y="1038485"/>
                  <a:pt x="1161530" y="739227"/>
                </a:cubicBezTo>
                <a:cubicBezTo>
                  <a:pt x="1090872" y="439969"/>
                  <a:pt x="842355" y="77585"/>
                  <a:pt x="798021" y="0"/>
                </a:cubicBezTo>
              </a:path>
            </a:pathLst>
          </a:cu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B72D646-5030-40DF-8026-E26426E178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5534" y="3611228"/>
                <a:ext cx="4403691" cy="319578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/>
                <a:r>
                  <a:rPr lang="de-DE" dirty="0" smtClean="0"/>
                  <a:t>Heat source</a:t>
                </a:r>
                <a14:m>
                  <m:oMath xmlns:m="http://schemas.openxmlformats.org/officeDocument/2006/math">
                    <m:r>
                      <a:rPr lang="en-US" b="1">
                        <a:ln w="12700">
                          <a:solidFill>
                            <a:schemeClr val="tx1"/>
                          </a:solidFill>
                        </a:ln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b="1" i="1" smtClean="0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b="1" i="1" smtClean="0">
                                <a:ln w="12700"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>
                                <a:ln w="12700"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𝐐</m:t>
                            </m:r>
                          </m:e>
                        </m:acc>
                      </m:e>
                      <m:sub>
                        <m:r>
                          <a:rPr lang="de-DE" b="1" i="1" smtClean="0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endParaRPr lang="de-DE" dirty="0" smtClean="0"/>
              </a:p>
              <a:p>
                <a:pPr marL="285750" indent="-285750"/>
                <a:r>
                  <a:rPr lang="de-DE" dirty="0" smtClean="0"/>
                  <a:t>Heat transfer</a:t>
                </a:r>
                <a14:m>
                  <m:oMath xmlns:m="http://schemas.openxmlformats.org/officeDocument/2006/math">
                    <m:r>
                      <a:rPr lang="en-US" b="1">
                        <a:ln w="12700">
                          <a:solidFill>
                            <a:schemeClr val="tx1"/>
                          </a:solidFill>
                        </a:ln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en-US" b="1" i="1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</m:acc>
                  </m:oMath>
                </a14:m>
                <a:endParaRPr lang="de-DE" dirty="0" smtClean="0"/>
              </a:p>
              <a:p>
                <a:pPr marL="285750" indent="-285750"/>
                <a:r>
                  <a:rPr lang="de-DE" dirty="0" smtClean="0"/>
                  <a:t>Melt </a:t>
                </a:r>
                <a:r>
                  <a:rPr lang="de-DE" dirty="0"/>
                  <a:t>pool fluid dynamics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en-US" b="1" smtClean="0">
                        <a:ln w="12700">
                          <a:solidFill>
                            <a:schemeClr val="tx1"/>
                          </a:solidFill>
                        </a:ln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endParaRPr lang="de-DE" dirty="0">
                  <a:solidFill>
                    <a:srgbClr val="0066FF"/>
                  </a:solidFill>
                </a:endParaRPr>
              </a:p>
              <a:p>
                <a:pPr marL="285750" indent="-285750"/>
                <a:r>
                  <a:rPr lang="de-DE" dirty="0"/>
                  <a:t>Melting &amp; solidification</a:t>
                </a:r>
                <a:endParaRPr lang="en-GB" dirty="0"/>
              </a:p>
              <a:p>
                <a:pPr marL="285750" indent="-285750"/>
                <a:r>
                  <a:rPr lang="de-DE" dirty="0"/>
                  <a:t>Residual </a:t>
                </a:r>
                <a:r>
                  <a:rPr lang="de-DE" dirty="0" smtClean="0"/>
                  <a:t>stresses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𝛔</m:t>
                        </m:r>
                      </m:e>
                      <m:sub>
                        <m:r>
                          <a:rPr lang="en-US" b="1" dirty="0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𝐫𝐞𝐬</m:t>
                        </m:r>
                      </m:sub>
                    </m:sSub>
                  </m:oMath>
                </a14:m>
                <a:r>
                  <a:rPr lang="de-DE" dirty="0"/>
                  <a:t/>
                </a:r>
                <a:br>
                  <a:rPr lang="de-DE" dirty="0"/>
                </a:br>
                <a:r>
                  <a:rPr lang="de-DE" dirty="0" smtClean="0"/>
                  <a:t>and distortion after cooling</a:t>
                </a:r>
                <a:endParaRPr lang="de-DE" dirty="0"/>
              </a:p>
            </p:txBody>
          </p:sp>
        </mc:Choice>
        <mc:Fallback xmlns="">
          <p:sp>
            <p:nvSpPr>
              <p:cNvPr id="49" name="Content Placeholder 4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B72D646-5030-40DF-8026-E26426E17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534" y="3611228"/>
                <a:ext cx="4403691" cy="3195785"/>
              </a:xfrm>
              <a:prstGeom prst="rect">
                <a:avLst/>
              </a:prstGeom>
              <a:blipFill rotWithShape="0">
                <a:blip r:embed="rId3"/>
                <a:stretch>
                  <a:fillRect l="-2490" t="-2476" r="-2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114434" y="4519539"/>
            <a:ext cx="4432121" cy="2229979"/>
            <a:chOff x="114434" y="4519539"/>
            <a:chExt cx="4432121" cy="2229979"/>
          </a:xfrm>
        </p:grpSpPr>
        <p:sp>
          <p:nvSpPr>
            <p:cNvPr id="50" name="Lightning Bolt 49"/>
            <p:cNvSpPr/>
            <p:nvPr/>
          </p:nvSpPr>
          <p:spPr>
            <a:xfrm>
              <a:off x="2719588" y="5678839"/>
              <a:ext cx="870857" cy="107067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Lightning Bolt 50"/>
            <p:cNvSpPr/>
            <p:nvPr/>
          </p:nvSpPr>
          <p:spPr>
            <a:xfrm>
              <a:off x="1863246" y="5678837"/>
              <a:ext cx="870857" cy="107067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Lightning Bolt 51"/>
            <p:cNvSpPr/>
            <p:nvPr/>
          </p:nvSpPr>
          <p:spPr>
            <a:xfrm>
              <a:off x="1006903" y="5678837"/>
              <a:ext cx="870857" cy="1070679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Cloud 52"/>
            <p:cNvSpPr/>
            <p:nvPr/>
          </p:nvSpPr>
          <p:spPr>
            <a:xfrm>
              <a:off x="114434" y="4519539"/>
              <a:ext cx="4432121" cy="1665018"/>
            </a:xfrm>
            <a:prstGeom prst="cloud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30011E58-4519-40B9-ACF8-E6EBFFE515E5}"/>
              </a:ext>
            </a:extLst>
          </p:cNvPr>
          <p:cNvSpPr/>
          <p:nvPr/>
        </p:nvSpPr>
        <p:spPr>
          <a:xfrm>
            <a:off x="582877" y="4632212"/>
            <a:ext cx="362624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 smtClean="0">
                <a:sym typeface="Wingdings" panose="05000000000000000000" pitchFamily="2" charset="2"/>
              </a:rPr>
              <a:t>transient </a:t>
            </a:r>
            <a:r>
              <a:rPr lang="de-DE" sz="2800" dirty="0">
                <a:sym typeface="Wingdings" panose="05000000000000000000" pitchFamily="2" charset="2"/>
              </a:rPr>
              <a:t>&amp; </a:t>
            </a:r>
            <a:r>
              <a:rPr lang="de-DE" sz="2800" dirty="0" smtClean="0">
                <a:sym typeface="Wingdings" panose="05000000000000000000" pitchFamily="2" charset="2"/>
              </a:rPr>
              <a:t>coupled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 smtClean="0">
                <a:sym typeface="Wingdings" panose="05000000000000000000" pitchFamily="2" charset="2"/>
              </a:rPr>
              <a:t>unknown &amp; evolving</a:t>
            </a:r>
            <a:r>
              <a:rPr lang="de-DE" sz="2800" dirty="0">
                <a:sym typeface="Wingdings" panose="05000000000000000000" pitchFamily="2" charset="2"/>
              </a:rPr>
              <a:t/>
            </a:r>
            <a:br>
              <a:rPr lang="de-DE" sz="2800" dirty="0">
                <a:sym typeface="Wingdings" panose="05000000000000000000" pitchFamily="2" charset="2"/>
              </a:rPr>
            </a:br>
            <a:r>
              <a:rPr lang="de-DE" sz="28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Interfaces</a:t>
            </a:r>
            <a:endParaRPr lang="de-DE" sz="2800" dirty="0" smtClean="0">
              <a:sym typeface="Wingdings" panose="05000000000000000000" pitchFamily="2" charset="2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4422566" y="3714750"/>
            <a:ext cx="237187" cy="2760345"/>
          </a:xfrm>
          <a:prstGeom prst="leftBrace">
            <a:avLst>
              <a:gd name="adj1" fmla="val 56523"/>
              <a:gd name="adj2" fmla="val 4288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216000" y="96522"/>
            <a:ext cx="8712000" cy="773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multi-physics simulation at meso-scale</a:t>
            </a:r>
            <a:endParaRPr lang="en-US" dirty="0"/>
          </a:p>
        </p:txBody>
      </p:sp>
      <p:grpSp>
        <p:nvGrpSpPr>
          <p:cNvPr id="96" name="Group 95"/>
          <p:cNvGrpSpPr/>
          <p:nvPr/>
        </p:nvGrpSpPr>
        <p:grpSpPr>
          <a:xfrm>
            <a:off x="4665149" y="1315500"/>
            <a:ext cx="3950227" cy="1561203"/>
            <a:chOff x="4665149" y="1315500"/>
            <a:chExt cx="3950227" cy="1561203"/>
          </a:xfrm>
        </p:grpSpPr>
        <p:sp>
          <p:nvSpPr>
            <p:cNvPr id="69" name="Rectangle 68"/>
            <p:cNvSpPr/>
            <p:nvPr/>
          </p:nvSpPr>
          <p:spPr>
            <a:xfrm>
              <a:off x="4665149" y="1423307"/>
              <a:ext cx="3950227" cy="145339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5322361" y="1315500"/>
              <a:ext cx="2660073" cy="1362329"/>
            </a:xfrm>
            <a:custGeom>
              <a:avLst/>
              <a:gdLst>
                <a:gd name="connsiteX0" fmla="*/ 0 w 5759116"/>
                <a:gd name="connsiteY0" fmla="*/ 0 h 2895600"/>
                <a:gd name="connsiteX1" fmla="*/ 5759116 w 5759116"/>
                <a:gd name="connsiteY1" fmla="*/ 0 h 2895600"/>
                <a:gd name="connsiteX2" fmla="*/ 4339390 w 5759116"/>
                <a:gd name="connsiteY2" fmla="*/ 2895600 h 2895600"/>
                <a:gd name="connsiteX3" fmla="*/ 0 w 5759116"/>
                <a:gd name="connsiteY3" fmla="*/ 0 h 2895600"/>
                <a:gd name="connsiteX0" fmla="*/ 11095 w 5770211"/>
                <a:gd name="connsiteY0" fmla="*/ 361950 h 3257550"/>
                <a:gd name="connsiteX1" fmla="*/ 5770211 w 5770211"/>
                <a:gd name="connsiteY1" fmla="*/ 361950 h 3257550"/>
                <a:gd name="connsiteX2" fmla="*/ 4350485 w 5770211"/>
                <a:gd name="connsiteY2" fmla="*/ 3257550 h 3257550"/>
                <a:gd name="connsiteX3" fmla="*/ 11095 w 5770211"/>
                <a:gd name="connsiteY3" fmla="*/ 361950 h 3257550"/>
                <a:gd name="connsiteX0" fmla="*/ 72811 w 5831927"/>
                <a:gd name="connsiteY0" fmla="*/ 213012 h 3108612"/>
                <a:gd name="connsiteX1" fmla="*/ 5831927 w 5831927"/>
                <a:gd name="connsiteY1" fmla="*/ 213012 h 3108612"/>
                <a:gd name="connsiteX2" fmla="*/ 4412201 w 5831927"/>
                <a:gd name="connsiteY2" fmla="*/ 3108612 h 3108612"/>
                <a:gd name="connsiteX3" fmla="*/ 72811 w 5831927"/>
                <a:gd name="connsiteY3" fmla="*/ 213012 h 3108612"/>
                <a:gd name="connsiteX0" fmla="*/ 398 w 5759514"/>
                <a:gd name="connsiteY0" fmla="*/ 227844 h 3123444"/>
                <a:gd name="connsiteX1" fmla="*/ 5759514 w 5759514"/>
                <a:gd name="connsiteY1" fmla="*/ 227844 h 3123444"/>
                <a:gd name="connsiteX2" fmla="*/ 4339788 w 5759514"/>
                <a:gd name="connsiteY2" fmla="*/ 3123444 h 3123444"/>
                <a:gd name="connsiteX3" fmla="*/ 398 w 5759514"/>
                <a:gd name="connsiteY3" fmla="*/ 227844 h 3123444"/>
                <a:gd name="connsiteX0" fmla="*/ 7713 w 5766829"/>
                <a:gd name="connsiteY0" fmla="*/ 312365 h 3207965"/>
                <a:gd name="connsiteX1" fmla="*/ 3352492 w 5766829"/>
                <a:gd name="connsiteY1" fmla="*/ 79755 h 3207965"/>
                <a:gd name="connsiteX2" fmla="*/ 5766829 w 5766829"/>
                <a:gd name="connsiteY2" fmla="*/ 312365 h 3207965"/>
                <a:gd name="connsiteX3" fmla="*/ 4347103 w 5766829"/>
                <a:gd name="connsiteY3" fmla="*/ 3207965 h 3207965"/>
                <a:gd name="connsiteX4" fmla="*/ 7713 w 5766829"/>
                <a:gd name="connsiteY4" fmla="*/ 312365 h 3207965"/>
                <a:gd name="connsiteX0" fmla="*/ 7692 w 5766808"/>
                <a:gd name="connsiteY0" fmla="*/ 312365 h 3207965"/>
                <a:gd name="connsiteX1" fmla="*/ 3352471 w 5766808"/>
                <a:gd name="connsiteY1" fmla="*/ 79755 h 3207965"/>
                <a:gd name="connsiteX2" fmla="*/ 5766808 w 5766808"/>
                <a:gd name="connsiteY2" fmla="*/ 312365 h 3207965"/>
                <a:gd name="connsiteX3" fmla="*/ 4347082 w 5766808"/>
                <a:gd name="connsiteY3" fmla="*/ 3207965 h 3207965"/>
                <a:gd name="connsiteX4" fmla="*/ 7692 w 5766808"/>
                <a:gd name="connsiteY4" fmla="*/ 312365 h 3207965"/>
                <a:gd name="connsiteX0" fmla="*/ 7692 w 5766808"/>
                <a:gd name="connsiteY0" fmla="*/ 295753 h 3191353"/>
                <a:gd name="connsiteX1" fmla="*/ 3352471 w 5766808"/>
                <a:gd name="connsiteY1" fmla="*/ 63143 h 3191353"/>
                <a:gd name="connsiteX2" fmla="*/ 5766808 w 5766808"/>
                <a:gd name="connsiteY2" fmla="*/ 295753 h 3191353"/>
                <a:gd name="connsiteX3" fmla="*/ 4347082 w 5766808"/>
                <a:gd name="connsiteY3" fmla="*/ 3191353 h 3191353"/>
                <a:gd name="connsiteX4" fmla="*/ 7692 w 5766808"/>
                <a:gd name="connsiteY4" fmla="*/ 295753 h 3191353"/>
                <a:gd name="connsiteX0" fmla="*/ 7692 w 5766808"/>
                <a:gd name="connsiteY0" fmla="*/ 259672 h 3155272"/>
                <a:gd name="connsiteX1" fmla="*/ 3352471 w 5766808"/>
                <a:gd name="connsiteY1" fmla="*/ 123314 h 3155272"/>
                <a:gd name="connsiteX2" fmla="*/ 5766808 w 5766808"/>
                <a:gd name="connsiteY2" fmla="*/ 259672 h 3155272"/>
                <a:gd name="connsiteX3" fmla="*/ 4347082 w 5766808"/>
                <a:gd name="connsiteY3" fmla="*/ 3155272 h 3155272"/>
                <a:gd name="connsiteX4" fmla="*/ 7692 w 5766808"/>
                <a:gd name="connsiteY4" fmla="*/ 259672 h 3155272"/>
                <a:gd name="connsiteX0" fmla="*/ 4008 w 5763124"/>
                <a:gd name="connsiteY0" fmla="*/ 259672 h 3155272"/>
                <a:gd name="connsiteX1" fmla="*/ 3348787 w 5763124"/>
                <a:gd name="connsiteY1" fmla="*/ 123314 h 3155272"/>
                <a:gd name="connsiteX2" fmla="*/ 5763124 w 5763124"/>
                <a:gd name="connsiteY2" fmla="*/ 259672 h 3155272"/>
                <a:gd name="connsiteX3" fmla="*/ 4343398 w 5763124"/>
                <a:gd name="connsiteY3" fmla="*/ 3155272 h 3155272"/>
                <a:gd name="connsiteX4" fmla="*/ 4008 w 5763124"/>
                <a:gd name="connsiteY4" fmla="*/ 259672 h 3155272"/>
                <a:gd name="connsiteX0" fmla="*/ 7551 w 5766667"/>
                <a:gd name="connsiteY0" fmla="*/ 240136 h 3135736"/>
                <a:gd name="connsiteX1" fmla="*/ 3360351 w 5766667"/>
                <a:gd name="connsiteY1" fmla="*/ 167947 h 3135736"/>
                <a:gd name="connsiteX2" fmla="*/ 5766667 w 5766667"/>
                <a:gd name="connsiteY2" fmla="*/ 240136 h 3135736"/>
                <a:gd name="connsiteX3" fmla="*/ 4346941 w 5766667"/>
                <a:gd name="connsiteY3" fmla="*/ 3135736 h 3135736"/>
                <a:gd name="connsiteX4" fmla="*/ 7551 w 5766667"/>
                <a:gd name="connsiteY4" fmla="*/ 240136 h 3135736"/>
                <a:gd name="connsiteX0" fmla="*/ 7596 w 5766712"/>
                <a:gd name="connsiteY0" fmla="*/ 248727 h 3144327"/>
                <a:gd name="connsiteX1" fmla="*/ 3360396 w 5766712"/>
                <a:gd name="connsiteY1" fmla="*/ 176538 h 3144327"/>
                <a:gd name="connsiteX2" fmla="*/ 5766712 w 5766712"/>
                <a:gd name="connsiteY2" fmla="*/ 248727 h 3144327"/>
                <a:gd name="connsiteX3" fmla="*/ 4346986 w 5766712"/>
                <a:gd name="connsiteY3" fmla="*/ 3144327 h 3144327"/>
                <a:gd name="connsiteX4" fmla="*/ 7596 w 5766712"/>
                <a:gd name="connsiteY4" fmla="*/ 248727 h 3144327"/>
                <a:gd name="connsiteX0" fmla="*/ 7596 w 5766712"/>
                <a:gd name="connsiteY0" fmla="*/ 254103 h 3149703"/>
                <a:gd name="connsiteX1" fmla="*/ 3360396 w 5766712"/>
                <a:gd name="connsiteY1" fmla="*/ 181914 h 3149703"/>
                <a:gd name="connsiteX2" fmla="*/ 5766712 w 5766712"/>
                <a:gd name="connsiteY2" fmla="*/ 254103 h 3149703"/>
                <a:gd name="connsiteX3" fmla="*/ 4346986 w 5766712"/>
                <a:gd name="connsiteY3" fmla="*/ 3149703 h 3149703"/>
                <a:gd name="connsiteX4" fmla="*/ 7596 w 5766712"/>
                <a:gd name="connsiteY4" fmla="*/ 254103 h 3149703"/>
                <a:gd name="connsiteX0" fmla="*/ 4083 w 5763199"/>
                <a:gd name="connsiteY0" fmla="*/ 254103 h 3149703"/>
                <a:gd name="connsiteX1" fmla="*/ 3356883 w 5763199"/>
                <a:gd name="connsiteY1" fmla="*/ 181914 h 3149703"/>
                <a:gd name="connsiteX2" fmla="*/ 5763199 w 5763199"/>
                <a:gd name="connsiteY2" fmla="*/ 254103 h 3149703"/>
                <a:gd name="connsiteX3" fmla="*/ 4343473 w 5763199"/>
                <a:gd name="connsiteY3" fmla="*/ 3149703 h 3149703"/>
                <a:gd name="connsiteX4" fmla="*/ 4083 w 5763199"/>
                <a:gd name="connsiteY4" fmla="*/ 254103 h 3149703"/>
                <a:gd name="connsiteX0" fmla="*/ 4083 w 5763199"/>
                <a:gd name="connsiteY0" fmla="*/ 85483 h 2981083"/>
                <a:gd name="connsiteX1" fmla="*/ 3356883 w 5763199"/>
                <a:gd name="connsiteY1" fmla="*/ 13294 h 2981083"/>
                <a:gd name="connsiteX2" fmla="*/ 5763199 w 5763199"/>
                <a:gd name="connsiteY2" fmla="*/ 85483 h 2981083"/>
                <a:gd name="connsiteX3" fmla="*/ 4343473 w 5763199"/>
                <a:gd name="connsiteY3" fmla="*/ 2981083 h 2981083"/>
                <a:gd name="connsiteX4" fmla="*/ 4083 w 5763199"/>
                <a:gd name="connsiteY4" fmla="*/ 85483 h 2981083"/>
                <a:gd name="connsiteX0" fmla="*/ 4083 w 5765462"/>
                <a:gd name="connsiteY0" fmla="*/ 85483 h 2981083"/>
                <a:gd name="connsiteX1" fmla="*/ 3356883 w 5765462"/>
                <a:gd name="connsiteY1" fmla="*/ 13294 h 2981083"/>
                <a:gd name="connsiteX2" fmla="*/ 5763199 w 5765462"/>
                <a:gd name="connsiteY2" fmla="*/ 85483 h 2981083"/>
                <a:gd name="connsiteX3" fmla="*/ 4343473 w 5765462"/>
                <a:gd name="connsiteY3" fmla="*/ 2981083 h 2981083"/>
                <a:gd name="connsiteX4" fmla="*/ 4083 w 5765462"/>
                <a:gd name="connsiteY4" fmla="*/ 85483 h 2981083"/>
                <a:gd name="connsiteX0" fmla="*/ 4230 w 5765609"/>
                <a:gd name="connsiteY0" fmla="*/ 85483 h 2981083"/>
                <a:gd name="connsiteX1" fmla="*/ 3357030 w 5765609"/>
                <a:gd name="connsiteY1" fmla="*/ 13294 h 2981083"/>
                <a:gd name="connsiteX2" fmla="*/ 5763346 w 5765609"/>
                <a:gd name="connsiteY2" fmla="*/ 85483 h 2981083"/>
                <a:gd name="connsiteX3" fmla="*/ 4343620 w 5765609"/>
                <a:gd name="connsiteY3" fmla="*/ 2981083 h 2981083"/>
                <a:gd name="connsiteX4" fmla="*/ 4230 w 5765609"/>
                <a:gd name="connsiteY4" fmla="*/ 85483 h 2981083"/>
                <a:gd name="connsiteX0" fmla="*/ 4230 w 5765112"/>
                <a:gd name="connsiteY0" fmla="*/ 85483 h 2981083"/>
                <a:gd name="connsiteX1" fmla="*/ 3357030 w 5765112"/>
                <a:gd name="connsiteY1" fmla="*/ 13294 h 2981083"/>
                <a:gd name="connsiteX2" fmla="*/ 5763346 w 5765112"/>
                <a:gd name="connsiteY2" fmla="*/ 85483 h 2981083"/>
                <a:gd name="connsiteX3" fmla="*/ 4343620 w 5765112"/>
                <a:gd name="connsiteY3" fmla="*/ 2981083 h 2981083"/>
                <a:gd name="connsiteX4" fmla="*/ 4230 w 5765112"/>
                <a:gd name="connsiteY4" fmla="*/ 85483 h 2981083"/>
                <a:gd name="connsiteX0" fmla="*/ 4230 w 5765592"/>
                <a:gd name="connsiteY0" fmla="*/ 85483 h 2981083"/>
                <a:gd name="connsiteX1" fmla="*/ 3357030 w 5765592"/>
                <a:gd name="connsiteY1" fmla="*/ 13294 h 2981083"/>
                <a:gd name="connsiteX2" fmla="*/ 5763346 w 5765592"/>
                <a:gd name="connsiteY2" fmla="*/ 85483 h 2981083"/>
                <a:gd name="connsiteX3" fmla="*/ 4343620 w 5765592"/>
                <a:gd name="connsiteY3" fmla="*/ 2981083 h 2981083"/>
                <a:gd name="connsiteX4" fmla="*/ 4230 w 5765592"/>
                <a:gd name="connsiteY4" fmla="*/ 85483 h 2981083"/>
                <a:gd name="connsiteX0" fmla="*/ 4551 w 5765913"/>
                <a:gd name="connsiteY0" fmla="*/ 85483 h 2981083"/>
                <a:gd name="connsiteX1" fmla="*/ 3357351 w 5765913"/>
                <a:gd name="connsiteY1" fmla="*/ 13294 h 2981083"/>
                <a:gd name="connsiteX2" fmla="*/ 5763667 w 5765913"/>
                <a:gd name="connsiteY2" fmla="*/ 85483 h 2981083"/>
                <a:gd name="connsiteX3" fmla="*/ 4343941 w 5765913"/>
                <a:gd name="connsiteY3" fmla="*/ 2981083 h 2981083"/>
                <a:gd name="connsiteX4" fmla="*/ 4551 w 5765913"/>
                <a:gd name="connsiteY4" fmla="*/ 85483 h 2981083"/>
                <a:gd name="connsiteX0" fmla="*/ 7596 w 5768958"/>
                <a:gd name="connsiteY0" fmla="*/ 265367 h 3160967"/>
                <a:gd name="connsiteX1" fmla="*/ 3360396 w 5768958"/>
                <a:gd name="connsiteY1" fmla="*/ 153073 h 3160967"/>
                <a:gd name="connsiteX2" fmla="*/ 5766712 w 5768958"/>
                <a:gd name="connsiteY2" fmla="*/ 265367 h 3160967"/>
                <a:gd name="connsiteX3" fmla="*/ 4346986 w 5768958"/>
                <a:gd name="connsiteY3" fmla="*/ 3160967 h 3160967"/>
                <a:gd name="connsiteX4" fmla="*/ 7596 w 5768958"/>
                <a:gd name="connsiteY4" fmla="*/ 265367 h 3160967"/>
                <a:gd name="connsiteX0" fmla="*/ 7596 w 5768958"/>
                <a:gd name="connsiteY0" fmla="*/ 243156 h 3138756"/>
                <a:gd name="connsiteX1" fmla="*/ 3360396 w 5768958"/>
                <a:gd name="connsiteY1" fmla="*/ 130862 h 3138756"/>
                <a:gd name="connsiteX2" fmla="*/ 5766712 w 5768958"/>
                <a:gd name="connsiteY2" fmla="*/ 243156 h 3138756"/>
                <a:gd name="connsiteX3" fmla="*/ 4346986 w 5768958"/>
                <a:gd name="connsiteY3" fmla="*/ 3138756 h 3138756"/>
                <a:gd name="connsiteX4" fmla="*/ 7596 w 5768958"/>
                <a:gd name="connsiteY4" fmla="*/ 243156 h 3138756"/>
                <a:gd name="connsiteX0" fmla="*/ 8661 w 5770023"/>
                <a:gd name="connsiteY0" fmla="*/ 114561 h 3010161"/>
                <a:gd name="connsiteX1" fmla="*/ 3361461 w 5770023"/>
                <a:gd name="connsiteY1" fmla="*/ 2267 h 3010161"/>
                <a:gd name="connsiteX2" fmla="*/ 5767777 w 5770023"/>
                <a:gd name="connsiteY2" fmla="*/ 114561 h 3010161"/>
                <a:gd name="connsiteX3" fmla="*/ 4348051 w 5770023"/>
                <a:gd name="connsiteY3" fmla="*/ 3010161 h 3010161"/>
                <a:gd name="connsiteX4" fmla="*/ 8661 w 5770023"/>
                <a:gd name="connsiteY4" fmla="*/ 114561 h 3010161"/>
                <a:gd name="connsiteX0" fmla="*/ 8661 w 5778027"/>
                <a:gd name="connsiteY0" fmla="*/ 113704 h 3009304"/>
                <a:gd name="connsiteX1" fmla="*/ 3361461 w 5778027"/>
                <a:gd name="connsiteY1" fmla="*/ 1410 h 3009304"/>
                <a:gd name="connsiteX2" fmla="*/ 5775798 w 5778027"/>
                <a:gd name="connsiteY2" fmla="*/ 129746 h 3009304"/>
                <a:gd name="connsiteX3" fmla="*/ 4348051 w 5778027"/>
                <a:gd name="connsiteY3" fmla="*/ 3009304 h 3009304"/>
                <a:gd name="connsiteX4" fmla="*/ 8661 w 5778027"/>
                <a:gd name="connsiteY4" fmla="*/ 113704 h 3009304"/>
                <a:gd name="connsiteX0" fmla="*/ 8661 w 5775798"/>
                <a:gd name="connsiteY0" fmla="*/ 113704 h 3009304"/>
                <a:gd name="connsiteX1" fmla="*/ 3361461 w 5775798"/>
                <a:gd name="connsiteY1" fmla="*/ 1410 h 3009304"/>
                <a:gd name="connsiteX2" fmla="*/ 5775798 w 5775798"/>
                <a:gd name="connsiteY2" fmla="*/ 129746 h 3009304"/>
                <a:gd name="connsiteX3" fmla="*/ 4348051 w 5775798"/>
                <a:gd name="connsiteY3" fmla="*/ 3009304 h 3009304"/>
                <a:gd name="connsiteX4" fmla="*/ 8661 w 5775798"/>
                <a:gd name="connsiteY4" fmla="*/ 113704 h 3009304"/>
                <a:gd name="connsiteX0" fmla="*/ 8661 w 5775798"/>
                <a:gd name="connsiteY0" fmla="*/ 113704 h 3009304"/>
                <a:gd name="connsiteX1" fmla="*/ 3361461 w 5775798"/>
                <a:gd name="connsiteY1" fmla="*/ 1410 h 3009304"/>
                <a:gd name="connsiteX2" fmla="*/ 5775798 w 5775798"/>
                <a:gd name="connsiteY2" fmla="*/ 129746 h 3009304"/>
                <a:gd name="connsiteX3" fmla="*/ 4348051 w 5775798"/>
                <a:gd name="connsiteY3" fmla="*/ 3009304 h 3009304"/>
                <a:gd name="connsiteX4" fmla="*/ 8661 w 5775798"/>
                <a:gd name="connsiteY4" fmla="*/ 113704 h 3009304"/>
                <a:gd name="connsiteX0" fmla="*/ 8661 w 5775798"/>
                <a:gd name="connsiteY0" fmla="*/ 117077 h 3012677"/>
                <a:gd name="connsiteX1" fmla="*/ 3361461 w 5775798"/>
                <a:gd name="connsiteY1" fmla="*/ 4783 h 3012677"/>
                <a:gd name="connsiteX2" fmla="*/ 5775798 w 5775798"/>
                <a:gd name="connsiteY2" fmla="*/ 133119 h 3012677"/>
                <a:gd name="connsiteX3" fmla="*/ 4348051 w 5775798"/>
                <a:gd name="connsiteY3" fmla="*/ 3012677 h 3012677"/>
                <a:gd name="connsiteX4" fmla="*/ 8661 w 5775798"/>
                <a:gd name="connsiteY4" fmla="*/ 117077 h 3012677"/>
                <a:gd name="connsiteX0" fmla="*/ 8661 w 5775798"/>
                <a:gd name="connsiteY0" fmla="*/ 117077 h 3012677"/>
                <a:gd name="connsiteX1" fmla="*/ 3361461 w 5775798"/>
                <a:gd name="connsiteY1" fmla="*/ 4783 h 3012677"/>
                <a:gd name="connsiteX2" fmla="*/ 5775798 w 5775798"/>
                <a:gd name="connsiteY2" fmla="*/ 133119 h 3012677"/>
                <a:gd name="connsiteX3" fmla="*/ 4348051 w 5775798"/>
                <a:gd name="connsiteY3" fmla="*/ 3012677 h 3012677"/>
                <a:gd name="connsiteX4" fmla="*/ 8661 w 5775798"/>
                <a:gd name="connsiteY4" fmla="*/ 117077 h 3012677"/>
                <a:gd name="connsiteX0" fmla="*/ 3188 w 5770325"/>
                <a:gd name="connsiteY0" fmla="*/ 255247 h 3315603"/>
                <a:gd name="connsiteX1" fmla="*/ 3355988 w 5770325"/>
                <a:gd name="connsiteY1" fmla="*/ 142953 h 3315603"/>
                <a:gd name="connsiteX2" fmla="*/ 5770325 w 5770325"/>
                <a:gd name="connsiteY2" fmla="*/ 271289 h 3315603"/>
                <a:gd name="connsiteX3" fmla="*/ 2851530 w 5770325"/>
                <a:gd name="connsiteY3" fmla="*/ 3315603 h 3315603"/>
                <a:gd name="connsiteX4" fmla="*/ 3188 w 5770325"/>
                <a:gd name="connsiteY4" fmla="*/ 255247 h 3315603"/>
                <a:gd name="connsiteX0" fmla="*/ 3456 w 5770593"/>
                <a:gd name="connsiteY0" fmla="*/ 255247 h 3315603"/>
                <a:gd name="connsiteX1" fmla="*/ 3356256 w 5770593"/>
                <a:gd name="connsiteY1" fmla="*/ 142953 h 3315603"/>
                <a:gd name="connsiteX2" fmla="*/ 5770593 w 5770593"/>
                <a:gd name="connsiteY2" fmla="*/ 271289 h 3315603"/>
                <a:gd name="connsiteX3" fmla="*/ 2851798 w 5770593"/>
                <a:gd name="connsiteY3" fmla="*/ 3315603 h 3315603"/>
                <a:gd name="connsiteX4" fmla="*/ 3456 w 5770593"/>
                <a:gd name="connsiteY4" fmla="*/ 255247 h 3315603"/>
                <a:gd name="connsiteX0" fmla="*/ 3456 w 5770593"/>
                <a:gd name="connsiteY0" fmla="*/ 255247 h 3315603"/>
                <a:gd name="connsiteX1" fmla="*/ 3356256 w 5770593"/>
                <a:gd name="connsiteY1" fmla="*/ 142953 h 3315603"/>
                <a:gd name="connsiteX2" fmla="*/ 5770593 w 5770593"/>
                <a:gd name="connsiteY2" fmla="*/ 271289 h 3315603"/>
                <a:gd name="connsiteX3" fmla="*/ 2851798 w 5770593"/>
                <a:gd name="connsiteY3" fmla="*/ 3315603 h 3315603"/>
                <a:gd name="connsiteX4" fmla="*/ 3456 w 5770593"/>
                <a:gd name="connsiteY4" fmla="*/ 255247 h 3315603"/>
                <a:gd name="connsiteX0" fmla="*/ 3456 w 5770593"/>
                <a:gd name="connsiteY0" fmla="*/ 255247 h 3315603"/>
                <a:gd name="connsiteX1" fmla="*/ 3356256 w 5770593"/>
                <a:gd name="connsiteY1" fmla="*/ 142953 h 3315603"/>
                <a:gd name="connsiteX2" fmla="*/ 5770593 w 5770593"/>
                <a:gd name="connsiteY2" fmla="*/ 271289 h 3315603"/>
                <a:gd name="connsiteX3" fmla="*/ 2851798 w 5770593"/>
                <a:gd name="connsiteY3" fmla="*/ 3315603 h 3315603"/>
                <a:gd name="connsiteX4" fmla="*/ 3456 w 5770593"/>
                <a:gd name="connsiteY4" fmla="*/ 255247 h 3315603"/>
                <a:gd name="connsiteX0" fmla="*/ 3456 w 5770593"/>
                <a:gd name="connsiteY0" fmla="*/ 255247 h 3315603"/>
                <a:gd name="connsiteX1" fmla="*/ 3356256 w 5770593"/>
                <a:gd name="connsiteY1" fmla="*/ 142953 h 3315603"/>
                <a:gd name="connsiteX2" fmla="*/ 5770593 w 5770593"/>
                <a:gd name="connsiteY2" fmla="*/ 271289 h 3315603"/>
                <a:gd name="connsiteX3" fmla="*/ 2851798 w 5770593"/>
                <a:gd name="connsiteY3" fmla="*/ 3315603 h 3315603"/>
                <a:gd name="connsiteX4" fmla="*/ 3456 w 5770593"/>
                <a:gd name="connsiteY4" fmla="*/ 255247 h 3315603"/>
                <a:gd name="connsiteX0" fmla="*/ 674 w 5767811"/>
                <a:gd name="connsiteY0" fmla="*/ 393592 h 3453948"/>
                <a:gd name="connsiteX1" fmla="*/ 3065150 w 5767811"/>
                <a:gd name="connsiteY1" fmla="*/ 9449 h 3453948"/>
                <a:gd name="connsiteX2" fmla="*/ 5767811 w 5767811"/>
                <a:gd name="connsiteY2" fmla="*/ 409634 h 3453948"/>
                <a:gd name="connsiteX3" fmla="*/ 2849016 w 5767811"/>
                <a:gd name="connsiteY3" fmla="*/ 3453948 h 3453948"/>
                <a:gd name="connsiteX4" fmla="*/ 674 w 5767811"/>
                <a:gd name="connsiteY4" fmla="*/ 393592 h 3453948"/>
                <a:gd name="connsiteX0" fmla="*/ 49153 w 5816290"/>
                <a:gd name="connsiteY0" fmla="*/ 386339 h 3446695"/>
                <a:gd name="connsiteX1" fmla="*/ 3113629 w 5816290"/>
                <a:gd name="connsiteY1" fmla="*/ 2196 h 3446695"/>
                <a:gd name="connsiteX2" fmla="*/ 5816290 w 5816290"/>
                <a:gd name="connsiteY2" fmla="*/ 402381 h 3446695"/>
                <a:gd name="connsiteX3" fmla="*/ 2897495 w 5816290"/>
                <a:gd name="connsiteY3" fmla="*/ 3446695 h 3446695"/>
                <a:gd name="connsiteX4" fmla="*/ 49153 w 5816290"/>
                <a:gd name="connsiteY4" fmla="*/ 386339 h 3446695"/>
                <a:gd name="connsiteX0" fmla="*/ 49153 w 5826044"/>
                <a:gd name="connsiteY0" fmla="*/ 386339 h 3446695"/>
                <a:gd name="connsiteX1" fmla="*/ 3113629 w 5826044"/>
                <a:gd name="connsiteY1" fmla="*/ 2196 h 3446695"/>
                <a:gd name="connsiteX2" fmla="*/ 5816290 w 5826044"/>
                <a:gd name="connsiteY2" fmla="*/ 402381 h 3446695"/>
                <a:gd name="connsiteX3" fmla="*/ 2897495 w 5826044"/>
                <a:gd name="connsiteY3" fmla="*/ 3446695 h 3446695"/>
                <a:gd name="connsiteX4" fmla="*/ 49153 w 5826044"/>
                <a:gd name="connsiteY4" fmla="*/ 386339 h 3446695"/>
                <a:gd name="connsiteX0" fmla="*/ 49153 w 5826044"/>
                <a:gd name="connsiteY0" fmla="*/ 386782 h 3447138"/>
                <a:gd name="connsiteX1" fmla="*/ 3113629 w 5826044"/>
                <a:gd name="connsiteY1" fmla="*/ 2639 h 3447138"/>
                <a:gd name="connsiteX2" fmla="*/ 5816290 w 5826044"/>
                <a:gd name="connsiteY2" fmla="*/ 402824 h 3447138"/>
                <a:gd name="connsiteX3" fmla="*/ 2897495 w 5826044"/>
                <a:gd name="connsiteY3" fmla="*/ 3447138 h 3447138"/>
                <a:gd name="connsiteX4" fmla="*/ 49153 w 5826044"/>
                <a:gd name="connsiteY4" fmla="*/ 386782 h 3447138"/>
                <a:gd name="connsiteX0" fmla="*/ 49741 w 5801918"/>
                <a:gd name="connsiteY0" fmla="*/ 395020 h 3447138"/>
                <a:gd name="connsiteX1" fmla="*/ 3089503 w 5801918"/>
                <a:gd name="connsiteY1" fmla="*/ 2639 h 3447138"/>
                <a:gd name="connsiteX2" fmla="*/ 5792164 w 5801918"/>
                <a:gd name="connsiteY2" fmla="*/ 402824 h 3447138"/>
                <a:gd name="connsiteX3" fmla="*/ 2873369 w 5801918"/>
                <a:gd name="connsiteY3" fmla="*/ 3447138 h 3447138"/>
                <a:gd name="connsiteX4" fmla="*/ 49741 w 5801918"/>
                <a:gd name="connsiteY4" fmla="*/ 395020 h 3447138"/>
                <a:gd name="connsiteX0" fmla="*/ 30586 w 5782763"/>
                <a:gd name="connsiteY0" fmla="*/ 406287 h 3458405"/>
                <a:gd name="connsiteX1" fmla="*/ 3070348 w 5782763"/>
                <a:gd name="connsiteY1" fmla="*/ 13906 h 3458405"/>
                <a:gd name="connsiteX2" fmla="*/ 5773009 w 5782763"/>
                <a:gd name="connsiteY2" fmla="*/ 414091 h 3458405"/>
                <a:gd name="connsiteX3" fmla="*/ 2854214 w 5782763"/>
                <a:gd name="connsiteY3" fmla="*/ 3458405 h 3458405"/>
                <a:gd name="connsiteX4" fmla="*/ 30586 w 5782763"/>
                <a:gd name="connsiteY4" fmla="*/ 406287 h 3458405"/>
                <a:gd name="connsiteX0" fmla="*/ 31264 w 5742252"/>
                <a:gd name="connsiteY0" fmla="*/ 469161 h 3447139"/>
                <a:gd name="connsiteX1" fmla="*/ 3029837 w 5742252"/>
                <a:gd name="connsiteY1" fmla="*/ 2640 h 3447139"/>
                <a:gd name="connsiteX2" fmla="*/ 5732498 w 5742252"/>
                <a:gd name="connsiteY2" fmla="*/ 402825 h 3447139"/>
                <a:gd name="connsiteX3" fmla="*/ 2813703 w 5742252"/>
                <a:gd name="connsiteY3" fmla="*/ 3447139 h 3447139"/>
                <a:gd name="connsiteX4" fmla="*/ 31264 w 5742252"/>
                <a:gd name="connsiteY4" fmla="*/ 469161 h 3447139"/>
                <a:gd name="connsiteX0" fmla="*/ 232 w 5711220"/>
                <a:gd name="connsiteY0" fmla="*/ 500755 h 3478733"/>
                <a:gd name="connsiteX1" fmla="*/ 2644578 w 5711220"/>
                <a:gd name="connsiteY1" fmla="*/ 1283 h 3478733"/>
                <a:gd name="connsiteX2" fmla="*/ 5701466 w 5711220"/>
                <a:gd name="connsiteY2" fmla="*/ 434419 h 3478733"/>
                <a:gd name="connsiteX3" fmla="*/ 2782671 w 5711220"/>
                <a:gd name="connsiteY3" fmla="*/ 3478733 h 3478733"/>
                <a:gd name="connsiteX4" fmla="*/ 232 w 5711220"/>
                <a:gd name="connsiteY4" fmla="*/ 500755 h 3478733"/>
                <a:gd name="connsiteX0" fmla="*/ 233 w 5711221"/>
                <a:gd name="connsiteY0" fmla="*/ 500755 h 3478733"/>
                <a:gd name="connsiteX1" fmla="*/ 2644579 w 5711221"/>
                <a:gd name="connsiteY1" fmla="*/ 1283 h 3478733"/>
                <a:gd name="connsiteX2" fmla="*/ 5701467 w 5711221"/>
                <a:gd name="connsiteY2" fmla="*/ 434419 h 3478733"/>
                <a:gd name="connsiteX3" fmla="*/ 2782672 w 5711221"/>
                <a:gd name="connsiteY3" fmla="*/ 3478733 h 3478733"/>
                <a:gd name="connsiteX4" fmla="*/ 233 w 5711221"/>
                <a:gd name="connsiteY4" fmla="*/ 500755 h 3478733"/>
                <a:gd name="connsiteX0" fmla="*/ 705 w 5711693"/>
                <a:gd name="connsiteY0" fmla="*/ 508812 h 3486790"/>
                <a:gd name="connsiteX1" fmla="*/ 2999278 w 5711693"/>
                <a:gd name="connsiteY1" fmla="*/ 1102 h 3486790"/>
                <a:gd name="connsiteX2" fmla="*/ 5701939 w 5711693"/>
                <a:gd name="connsiteY2" fmla="*/ 442476 h 3486790"/>
                <a:gd name="connsiteX3" fmla="*/ 2783144 w 5711693"/>
                <a:gd name="connsiteY3" fmla="*/ 3486790 h 3486790"/>
                <a:gd name="connsiteX4" fmla="*/ 705 w 5711693"/>
                <a:gd name="connsiteY4" fmla="*/ 508812 h 3486790"/>
                <a:gd name="connsiteX0" fmla="*/ 705 w 5711693"/>
                <a:gd name="connsiteY0" fmla="*/ 513621 h 3491599"/>
                <a:gd name="connsiteX1" fmla="*/ 2999278 w 5711693"/>
                <a:gd name="connsiteY1" fmla="*/ 5911 h 3491599"/>
                <a:gd name="connsiteX2" fmla="*/ 5701939 w 5711693"/>
                <a:gd name="connsiteY2" fmla="*/ 447285 h 3491599"/>
                <a:gd name="connsiteX3" fmla="*/ 2783144 w 5711693"/>
                <a:gd name="connsiteY3" fmla="*/ 3491599 h 3491599"/>
                <a:gd name="connsiteX4" fmla="*/ 705 w 5711693"/>
                <a:gd name="connsiteY4" fmla="*/ 513621 h 3491599"/>
                <a:gd name="connsiteX0" fmla="*/ 705 w 5701945"/>
                <a:gd name="connsiteY0" fmla="*/ 513621 h 3491599"/>
                <a:gd name="connsiteX1" fmla="*/ 2999278 w 5701945"/>
                <a:gd name="connsiteY1" fmla="*/ 5911 h 3491599"/>
                <a:gd name="connsiteX2" fmla="*/ 5701939 w 5701945"/>
                <a:gd name="connsiteY2" fmla="*/ 447285 h 3491599"/>
                <a:gd name="connsiteX3" fmla="*/ 2783144 w 5701945"/>
                <a:gd name="connsiteY3" fmla="*/ 3491599 h 3491599"/>
                <a:gd name="connsiteX4" fmla="*/ 705 w 5701945"/>
                <a:gd name="connsiteY4" fmla="*/ 513621 h 3491599"/>
                <a:gd name="connsiteX0" fmla="*/ 696 w 5718411"/>
                <a:gd name="connsiteY0" fmla="*/ 554810 h 3491599"/>
                <a:gd name="connsiteX1" fmla="*/ 3015744 w 5718411"/>
                <a:gd name="connsiteY1" fmla="*/ 5911 h 3491599"/>
                <a:gd name="connsiteX2" fmla="*/ 5718405 w 5718411"/>
                <a:gd name="connsiteY2" fmla="*/ 447285 h 3491599"/>
                <a:gd name="connsiteX3" fmla="*/ 2799610 w 5718411"/>
                <a:gd name="connsiteY3" fmla="*/ 3491599 h 3491599"/>
                <a:gd name="connsiteX4" fmla="*/ 696 w 5718411"/>
                <a:gd name="connsiteY4" fmla="*/ 554810 h 3491599"/>
                <a:gd name="connsiteX0" fmla="*/ 10 w 5717725"/>
                <a:gd name="connsiteY0" fmla="*/ 554810 h 3491599"/>
                <a:gd name="connsiteX1" fmla="*/ 3015058 w 5717725"/>
                <a:gd name="connsiteY1" fmla="*/ 5911 h 3491599"/>
                <a:gd name="connsiteX2" fmla="*/ 5717719 w 5717725"/>
                <a:gd name="connsiteY2" fmla="*/ 447285 h 3491599"/>
                <a:gd name="connsiteX3" fmla="*/ 2798924 w 5717725"/>
                <a:gd name="connsiteY3" fmla="*/ 3491599 h 3491599"/>
                <a:gd name="connsiteX4" fmla="*/ 10 w 5717725"/>
                <a:gd name="connsiteY4" fmla="*/ 554810 h 3491599"/>
                <a:gd name="connsiteX0" fmla="*/ 54 w 5717768"/>
                <a:gd name="connsiteY0" fmla="*/ 562096 h 3498885"/>
                <a:gd name="connsiteX1" fmla="*/ 2858583 w 5717768"/>
                <a:gd name="connsiteY1" fmla="*/ 4959 h 3498885"/>
                <a:gd name="connsiteX2" fmla="*/ 5717763 w 5717768"/>
                <a:gd name="connsiteY2" fmla="*/ 454571 h 3498885"/>
                <a:gd name="connsiteX3" fmla="*/ 2798968 w 5717768"/>
                <a:gd name="connsiteY3" fmla="*/ 3498885 h 3498885"/>
                <a:gd name="connsiteX4" fmla="*/ 54 w 5717768"/>
                <a:gd name="connsiteY4" fmla="*/ 562096 h 3498885"/>
                <a:gd name="connsiteX0" fmla="*/ 54 w 5717768"/>
                <a:gd name="connsiteY0" fmla="*/ 562096 h 3498885"/>
                <a:gd name="connsiteX1" fmla="*/ 2858583 w 5717768"/>
                <a:gd name="connsiteY1" fmla="*/ 4959 h 3498885"/>
                <a:gd name="connsiteX2" fmla="*/ 5717763 w 5717768"/>
                <a:gd name="connsiteY2" fmla="*/ 454571 h 3498885"/>
                <a:gd name="connsiteX3" fmla="*/ 2798968 w 5717768"/>
                <a:gd name="connsiteY3" fmla="*/ 3498885 h 3498885"/>
                <a:gd name="connsiteX4" fmla="*/ 54 w 5717768"/>
                <a:gd name="connsiteY4" fmla="*/ 562096 h 3498885"/>
                <a:gd name="connsiteX0" fmla="*/ 32 w 5717746"/>
                <a:gd name="connsiteY0" fmla="*/ 562096 h 3498911"/>
                <a:gd name="connsiteX1" fmla="*/ 2858561 w 5717746"/>
                <a:gd name="connsiteY1" fmla="*/ 4959 h 3498911"/>
                <a:gd name="connsiteX2" fmla="*/ 5717741 w 5717746"/>
                <a:gd name="connsiteY2" fmla="*/ 454571 h 3498911"/>
                <a:gd name="connsiteX3" fmla="*/ 2798946 w 5717746"/>
                <a:gd name="connsiteY3" fmla="*/ 3498885 h 3498911"/>
                <a:gd name="connsiteX4" fmla="*/ 32 w 5717746"/>
                <a:gd name="connsiteY4" fmla="*/ 562096 h 3498911"/>
                <a:gd name="connsiteX0" fmla="*/ 32 w 5717746"/>
                <a:gd name="connsiteY0" fmla="*/ 562096 h 3498911"/>
                <a:gd name="connsiteX1" fmla="*/ 2858561 w 5717746"/>
                <a:gd name="connsiteY1" fmla="*/ 4959 h 3498911"/>
                <a:gd name="connsiteX2" fmla="*/ 5717741 w 5717746"/>
                <a:gd name="connsiteY2" fmla="*/ 454571 h 3498911"/>
                <a:gd name="connsiteX3" fmla="*/ 2798946 w 5717746"/>
                <a:gd name="connsiteY3" fmla="*/ 3498885 h 3498911"/>
                <a:gd name="connsiteX4" fmla="*/ 32 w 5717746"/>
                <a:gd name="connsiteY4" fmla="*/ 562096 h 3498911"/>
                <a:gd name="connsiteX0" fmla="*/ 67 w 5717781"/>
                <a:gd name="connsiteY0" fmla="*/ 562096 h 3498885"/>
                <a:gd name="connsiteX1" fmla="*/ 2858596 w 5717781"/>
                <a:gd name="connsiteY1" fmla="*/ 4959 h 3498885"/>
                <a:gd name="connsiteX2" fmla="*/ 5717776 w 5717781"/>
                <a:gd name="connsiteY2" fmla="*/ 454571 h 3498885"/>
                <a:gd name="connsiteX3" fmla="*/ 2798981 w 5717781"/>
                <a:gd name="connsiteY3" fmla="*/ 3498885 h 3498885"/>
                <a:gd name="connsiteX4" fmla="*/ 67 w 5717781"/>
                <a:gd name="connsiteY4" fmla="*/ 562096 h 3498885"/>
                <a:gd name="connsiteX0" fmla="*/ 67 w 5717781"/>
                <a:gd name="connsiteY0" fmla="*/ 562096 h 3498885"/>
                <a:gd name="connsiteX1" fmla="*/ 2858596 w 5717781"/>
                <a:gd name="connsiteY1" fmla="*/ 4959 h 3498885"/>
                <a:gd name="connsiteX2" fmla="*/ 5717776 w 5717781"/>
                <a:gd name="connsiteY2" fmla="*/ 454571 h 3498885"/>
                <a:gd name="connsiteX3" fmla="*/ 2798981 w 5717781"/>
                <a:gd name="connsiteY3" fmla="*/ 3498885 h 3498885"/>
                <a:gd name="connsiteX4" fmla="*/ 67 w 5717781"/>
                <a:gd name="connsiteY4" fmla="*/ 562096 h 3498885"/>
                <a:gd name="connsiteX0" fmla="*/ 67 w 5717776"/>
                <a:gd name="connsiteY0" fmla="*/ 560097 h 3496886"/>
                <a:gd name="connsiteX1" fmla="*/ 2858596 w 5717776"/>
                <a:gd name="connsiteY1" fmla="*/ 2960 h 3496886"/>
                <a:gd name="connsiteX2" fmla="*/ 5717776 w 5717776"/>
                <a:gd name="connsiteY2" fmla="*/ 452572 h 3496886"/>
                <a:gd name="connsiteX3" fmla="*/ 2798981 w 5717776"/>
                <a:gd name="connsiteY3" fmla="*/ 3496886 h 3496886"/>
                <a:gd name="connsiteX4" fmla="*/ 67 w 5717776"/>
                <a:gd name="connsiteY4" fmla="*/ 560097 h 3496886"/>
                <a:gd name="connsiteX0" fmla="*/ 67 w 5731285"/>
                <a:gd name="connsiteY0" fmla="*/ 560097 h 3496886"/>
                <a:gd name="connsiteX1" fmla="*/ 2858596 w 5731285"/>
                <a:gd name="connsiteY1" fmla="*/ 2960 h 3496886"/>
                <a:gd name="connsiteX2" fmla="*/ 5717776 w 5731285"/>
                <a:gd name="connsiteY2" fmla="*/ 452572 h 3496886"/>
                <a:gd name="connsiteX3" fmla="*/ 2798981 w 5731285"/>
                <a:gd name="connsiteY3" fmla="*/ 3496886 h 3496886"/>
                <a:gd name="connsiteX4" fmla="*/ 67 w 5731285"/>
                <a:gd name="connsiteY4" fmla="*/ 560097 h 3496886"/>
                <a:gd name="connsiteX0" fmla="*/ 67 w 5731285"/>
                <a:gd name="connsiteY0" fmla="*/ 557285 h 3494074"/>
                <a:gd name="connsiteX1" fmla="*/ 2858596 w 5731285"/>
                <a:gd name="connsiteY1" fmla="*/ 148 h 3494074"/>
                <a:gd name="connsiteX2" fmla="*/ 5717776 w 5731285"/>
                <a:gd name="connsiteY2" fmla="*/ 449760 h 3494074"/>
                <a:gd name="connsiteX3" fmla="*/ 2798981 w 5731285"/>
                <a:gd name="connsiteY3" fmla="*/ 3494074 h 3494074"/>
                <a:gd name="connsiteX4" fmla="*/ 67 w 5731285"/>
                <a:gd name="connsiteY4" fmla="*/ 557285 h 3494074"/>
                <a:gd name="connsiteX0" fmla="*/ 5988 w 5737206"/>
                <a:gd name="connsiteY0" fmla="*/ 557285 h 3494074"/>
                <a:gd name="connsiteX1" fmla="*/ 2864517 w 5737206"/>
                <a:gd name="connsiteY1" fmla="*/ 148 h 3494074"/>
                <a:gd name="connsiteX2" fmla="*/ 5723697 w 5737206"/>
                <a:gd name="connsiteY2" fmla="*/ 449760 h 3494074"/>
                <a:gd name="connsiteX3" fmla="*/ 2804902 w 5737206"/>
                <a:gd name="connsiteY3" fmla="*/ 3494074 h 3494074"/>
                <a:gd name="connsiteX4" fmla="*/ 5988 w 5737206"/>
                <a:gd name="connsiteY4" fmla="*/ 557285 h 3494074"/>
                <a:gd name="connsiteX0" fmla="*/ 51 w 5731269"/>
                <a:gd name="connsiteY0" fmla="*/ 320110 h 3256899"/>
                <a:gd name="connsiteX1" fmla="*/ 2850342 w 5731269"/>
                <a:gd name="connsiteY1" fmla="*/ 67773 h 3256899"/>
                <a:gd name="connsiteX2" fmla="*/ 5717760 w 5731269"/>
                <a:gd name="connsiteY2" fmla="*/ 212585 h 3256899"/>
                <a:gd name="connsiteX3" fmla="*/ 2798965 w 5731269"/>
                <a:gd name="connsiteY3" fmla="*/ 3256899 h 3256899"/>
                <a:gd name="connsiteX4" fmla="*/ 51 w 5731269"/>
                <a:gd name="connsiteY4" fmla="*/ 320110 h 3256899"/>
                <a:gd name="connsiteX0" fmla="*/ 51 w 5731269"/>
                <a:gd name="connsiteY0" fmla="*/ 320110 h 3256899"/>
                <a:gd name="connsiteX1" fmla="*/ 2850342 w 5731269"/>
                <a:gd name="connsiteY1" fmla="*/ 67773 h 3256899"/>
                <a:gd name="connsiteX2" fmla="*/ 5717760 w 5731269"/>
                <a:gd name="connsiteY2" fmla="*/ 212585 h 3256899"/>
                <a:gd name="connsiteX3" fmla="*/ 2798965 w 5731269"/>
                <a:gd name="connsiteY3" fmla="*/ 3256899 h 3256899"/>
                <a:gd name="connsiteX4" fmla="*/ 51 w 5731269"/>
                <a:gd name="connsiteY4" fmla="*/ 320110 h 3256899"/>
                <a:gd name="connsiteX0" fmla="*/ 9878 w 5741096"/>
                <a:gd name="connsiteY0" fmla="*/ 253995 h 3190784"/>
                <a:gd name="connsiteX1" fmla="*/ 2860169 w 5741096"/>
                <a:gd name="connsiteY1" fmla="*/ 1658 h 3190784"/>
                <a:gd name="connsiteX2" fmla="*/ 5727587 w 5741096"/>
                <a:gd name="connsiteY2" fmla="*/ 146470 h 3190784"/>
                <a:gd name="connsiteX3" fmla="*/ 2808792 w 5741096"/>
                <a:gd name="connsiteY3" fmla="*/ 3190784 h 3190784"/>
                <a:gd name="connsiteX4" fmla="*/ 9878 w 5741096"/>
                <a:gd name="connsiteY4" fmla="*/ 253995 h 3190784"/>
                <a:gd name="connsiteX0" fmla="*/ 9940 w 5732920"/>
                <a:gd name="connsiteY0" fmla="*/ 189256 h 3191948"/>
                <a:gd name="connsiteX1" fmla="*/ 2851993 w 5732920"/>
                <a:gd name="connsiteY1" fmla="*/ 2822 h 3191948"/>
                <a:gd name="connsiteX2" fmla="*/ 5719411 w 5732920"/>
                <a:gd name="connsiteY2" fmla="*/ 147634 h 3191948"/>
                <a:gd name="connsiteX3" fmla="*/ 2800616 w 5732920"/>
                <a:gd name="connsiteY3" fmla="*/ 3191948 h 3191948"/>
                <a:gd name="connsiteX4" fmla="*/ 9940 w 5732920"/>
                <a:gd name="connsiteY4" fmla="*/ 189256 h 3191948"/>
                <a:gd name="connsiteX0" fmla="*/ 9940 w 5732920"/>
                <a:gd name="connsiteY0" fmla="*/ 189256 h 3191948"/>
                <a:gd name="connsiteX1" fmla="*/ 2851993 w 5732920"/>
                <a:gd name="connsiteY1" fmla="*/ 2822 h 3191948"/>
                <a:gd name="connsiteX2" fmla="*/ 5719411 w 5732920"/>
                <a:gd name="connsiteY2" fmla="*/ 172347 h 3191948"/>
                <a:gd name="connsiteX3" fmla="*/ 2800616 w 5732920"/>
                <a:gd name="connsiteY3" fmla="*/ 3191948 h 3191948"/>
                <a:gd name="connsiteX4" fmla="*/ 9940 w 5732920"/>
                <a:gd name="connsiteY4" fmla="*/ 189256 h 3191948"/>
                <a:gd name="connsiteX0" fmla="*/ 9940 w 5732920"/>
                <a:gd name="connsiteY0" fmla="*/ 209972 h 3212664"/>
                <a:gd name="connsiteX1" fmla="*/ 2851993 w 5732920"/>
                <a:gd name="connsiteY1" fmla="*/ 23538 h 3212664"/>
                <a:gd name="connsiteX2" fmla="*/ 5719411 w 5732920"/>
                <a:gd name="connsiteY2" fmla="*/ 193063 h 3212664"/>
                <a:gd name="connsiteX3" fmla="*/ 2800616 w 5732920"/>
                <a:gd name="connsiteY3" fmla="*/ 3212664 h 3212664"/>
                <a:gd name="connsiteX4" fmla="*/ 9940 w 5732920"/>
                <a:gd name="connsiteY4" fmla="*/ 209972 h 3212664"/>
                <a:gd name="connsiteX0" fmla="*/ 9940 w 5751036"/>
                <a:gd name="connsiteY0" fmla="*/ 209972 h 3212664"/>
                <a:gd name="connsiteX1" fmla="*/ 2851993 w 5751036"/>
                <a:gd name="connsiteY1" fmla="*/ 23538 h 3212664"/>
                <a:gd name="connsiteX2" fmla="*/ 5719411 w 5751036"/>
                <a:gd name="connsiteY2" fmla="*/ 193063 h 3212664"/>
                <a:gd name="connsiteX3" fmla="*/ 2800616 w 5751036"/>
                <a:gd name="connsiteY3" fmla="*/ 3212664 h 3212664"/>
                <a:gd name="connsiteX4" fmla="*/ 9940 w 5751036"/>
                <a:gd name="connsiteY4" fmla="*/ 209972 h 3212664"/>
                <a:gd name="connsiteX0" fmla="*/ 25057 w 5766153"/>
                <a:gd name="connsiteY0" fmla="*/ 209972 h 3212664"/>
                <a:gd name="connsiteX1" fmla="*/ 2867110 w 5766153"/>
                <a:gd name="connsiteY1" fmla="*/ 23538 h 3212664"/>
                <a:gd name="connsiteX2" fmla="*/ 5734528 w 5766153"/>
                <a:gd name="connsiteY2" fmla="*/ 193063 h 3212664"/>
                <a:gd name="connsiteX3" fmla="*/ 2815733 w 5766153"/>
                <a:gd name="connsiteY3" fmla="*/ 3212664 h 3212664"/>
                <a:gd name="connsiteX4" fmla="*/ 25057 w 5766153"/>
                <a:gd name="connsiteY4" fmla="*/ 209972 h 3212664"/>
                <a:gd name="connsiteX0" fmla="*/ 3 w 5741099"/>
                <a:gd name="connsiteY0" fmla="*/ 324399 h 3327091"/>
                <a:gd name="connsiteX1" fmla="*/ 2776154 w 5741099"/>
                <a:gd name="connsiteY1" fmla="*/ 72062 h 3327091"/>
                <a:gd name="connsiteX2" fmla="*/ 5709474 w 5741099"/>
                <a:gd name="connsiteY2" fmla="*/ 307490 h 3327091"/>
                <a:gd name="connsiteX3" fmla="*/ 2790679 w 5741099"/>
                <a:gd name="connsiteY3" fmla="*/ 3327091 h 3327091"/>
                <a:gd name="connsiteX4" fmla="*/ 3 w 5741099"/>
                <a:gd name="connsiteY4" fmla="*/ 324399 h 3327091"/>
                <a:gd name="connsiteX0" fmla="*/ 17078 w 5758174"/>
                <a:gd name="connsiteY0" fmla="*/ 257747 h 3260439"/>
                <a:gd name="connsiteX1" fmla="*/ 2793229 w 5758174"/>
                <a:gd name="connsiteY1" fmla="*/ 5410 h 3260439"/>
                <a:gd name="connsiteX2" fmla="*/ 5726549 w 5758174"/>
                <a:gd name="connsiteY2" fmla="*/ 240838 h 3260439"/>
                <a:gd name="connsiteX3" fmla="*/ 2807754 w 5758174"/>
                <a:gd name="connsiteY3" fmla="*/ 3260439 h 3260439"/>
                <a:gd name="connsiteX4" fmla="*/ 17078 w 5758174"/>
                <a:gd name="connsiteY4" fmla="*/ 257747 h 3260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8174" h="3260439">
                  <a:moveTo>
                    <a:pt x="17078" y="257747"/>
                  </a:moveTo>
                  <a:cubicBezTo>
                    <a:pt x="195889" y="36518"/>
                    <a:pt x="1808879" y="20585"/>
                    <a:pt x="2793229" y="5410"/>
                  </a:cubicBezTo>
                  <a:cubicBezTo>
                    <a:pt x="3833292" y="-2611"/>
                    <a:pt x="5466697" y="-35129"/>
                    <a:pt x="5726549" y="240838"/>
                  </a:cubicBezTo>
                  <a:cubicBezTo>
                    <a:pt x="5982572" y="574975"/>
                    <a:pt x="4654765" y="3222864"/>
                    <a:pt x="2807754" y="3260439"/>
                  </a:cubicBezTo>
                  <a:cubicBezTo>
                    <a:pt x="1083734" y="3261306"/>
                    <a:pt x="-161733" y="478976"/>
                    <a:pt x="17078" y="2577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54128" y="2416213"/>
              <a:ext cx="670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Solid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901400" y="1506492"/>
              <a:ext cx="85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Liquid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659753" y="614952"/>
            <a:ext cx="3619111" cy="2249893"/>
            <a:chOff x="4659753" y="614952"/>
            <a:chExt cx="3619111" cy="2249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5687674" y="1426726"/>
                  <a:ext cx="69682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0" smtClean="0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rgbClr val="233DA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oMath>
                    </m:oMathPara>
                  </a14:m>
                  <a:endParaRPr lang="en-US" b="1" dirty="0">
                    <a:ln w="12700">
                      <a:solidFill>
                        <a:schemeClr val="tx1"/>
                      </a:solidFill>
                    </a:ln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7674" y="1426726"/>
                  <a:ext cx="696821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4659753" y="1603517"/>
                  <a:ext cx="951698" cy="667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0" smtClean="0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̇"/>
                            <m:ctrlPr>
                              <a:rPr lang="en-US" sz="3600" b="1" i="1" smtClean="0">
                                <a:ln w="12700"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1" i="0" smtClean="0">
                                <a:ln w="12700"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𝐐</m:t>
                            </m:r>
                          </m:e>
                        </m:acc>
                      </m:oMath>
                    </m:oMathPara>
                  </a14:m>
                  <a:endParaRPr lang="en-US" sz="4400" b="1" dirty="0">
                    <a:ln w="12700">
                      <a:solidFill>
                        <a:schemeClr val="tx1"/>
                      </a:solidFill>
                    </a:ln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9753" y="1603517"/>
                  <a:ext cx="951698" cy="66742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Arrow: Down 44">
              <a:extLst>
                <a:ext uri="{FF2B5EF4-FFF2-40B4-BE49-F238E27FC236}">
                  <a16:creationId xmlns:a16="http://schemas.microsoft.com/office/drawing/2014/main" id="{D8AA994D-B030-4CD0-BCDC-9BC4099A668D}"/>
                </a:ext>
              </a:extLst>
            </p:cNvPr>
            <p:cNvSpPr/>
            <p:nvPr/>
          </p:nvSpPr>
          <p:spPr>
            <a:xfrm rot="10800000">
              <a:off x="4866859" y="1164848"/>
              <a:ext cx="226185" cy="409111"/>
            </a:xfrm>
            <a:prstGeom prst="downArrow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76" name="Arrow: Down 44">
              <a:extLst>
                <a:ext uri="{FF2B5EF4-FFF2-40B4-BE49-F238E27FC236}">
                  <a16:creationId xmlns:a16="http://schemas.microsoft.com/office/drawing/2014/main" id="{D8AA994D-B030-4CD0-BCDC-9BC4099A668D}"/>
                </a:ext>
              </a:extLst>
            </p:cNvPr>
            <p:cNvSpPr/>
            <p:nvPr/>
          </p:nvSpPr>
          <p:spPr>
            <a:xfrm>
              <a:off x="6533346" y="1108833"/>
              <a:ext cx="226185" cy="409111"/>
            </a:xfrm>
            <a:prstGeom prst="downArrow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78" name="Arrow: Down 44">
              <a:extLst>
                <a:ext uri="{FF2B5EF4-FFF2-40B4-BE49-F238E27FC236}">
                  <a16:creationId xmlns:a16="http://schemas.microsoft.com/office/drawing/2014/main" id="{D8AA994D-B030-4CD0-BCDC-9BC4099A668D}"/>
                </a:ext>
              </a:extLst>
            </p:cNvPr>
            <p:cNvSpPr/>
            <p:nvPr/>
          </p:nvSpPr>
          <p:spPr>
            <a:xfrm rot="2305677">
              <a:off x="5666966" y="2170659"/>
              <a:ext cx="226185" cy="409112"/>
            </a:xfrm>
            <a:prstGeom prst="downArrow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7380217" y="2218514"/>
                  <a:ext cx="89864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0" smtClean="0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3600" b="1" i="1" dirty="0" smtClean="0">
                                <a:ln w="12700"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0" dirty="0" smtClean="0">
                                <a:ln w="12700"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𝛔</m:t>
                            </m:r>
                          </m:e>
                          <m:sub>
                            <m:r>
                              <a:rPr lang="en-US" sz="3600" b="1" i="0" dirty="0" smtClean="0">
                                <a:ln w="12700"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𝐫𝐞𝐬</m:t>
                            </m:r>
                          </m:sub>
                        </m:sSub>
                      </m:oMath>
                    </m:oMathPara>
                  </a14:m>
                  <a:endParaRPr lang="en-US" sz="2000" b="1" dirty="0">
                    <a:ln w="12700">
                      <a:solidFill>
                        <a:schemeClr val="tx1"/>
                      </a:solidFill>
                    </a:ln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217" y="2218514"/>
                  <a:ext cx="898647" cy="6463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88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6381101" y="614952"/>
                  <a:ext cx="951698" cy="667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0" smtClean="0">
                            <a:ln w="12700"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3600" b="1" i="1" smtClean="0">
                                <a:ln w="12700"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3600" b="1" i="1" smtClean="0">
                                    <a:ln w="12700">
                                      <a:solidFill>
                                        <a:schemeClr val="tx1"/>
                                      </a:solidFill>
                                    </a:ln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b="1" i="0" smtClean="0">
                                    <a:ln w="12700">
                                      <a:solidFill>
                                        <a:schemeClr val="tx1"/>
                                      </a:solidFill>
                                    </a:ln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𝐐</m:t>
                                </m:r>
                              </m:e>
                            </m:acc>
                          </m:e>
                          <m:sub>
                            <m:r>
                              <a:rPr lang="de-DE" sz="3600" b="1" i="1" smtClean="0">
                                <a:ln w="12700">
                                  <a:solidFill>
                                    <a:schemeClr val="tx1"/>
                                  </a:solidFill>
                                </a:ln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oMath>
                    </m:oMathPara>
                  </a14:m>
                  <a:endParaRPr lang="en-US" sz="4400" b="1" dirty="0">
                    <a:ln w="12700">
                      <a:solidFill>
                        <a:schemeClr val="tx1"/>
                      </a:solidFill>
                    </a:ln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1101" y="614952"/>
                  <a:ext cx="951698" cy="66742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Arrow: Down 44">
              <a:extLst>
                <a:ext uri="{FF2B5EF4-FFF2-40B4-BE49-F238E27FC236}">
                  <a16:creationId xmlns:a16="http://schemas.microsoft.com/office/drawing/2014/main" id="{D8AA994D-B030-4CD0-BCDC-9BC4099A668D}"/>
                </a:ext>
              </a:extLst>
            </p:cNvPr>
            <p:cNvSpPr/>
            <p:nvPr/>
          </p:nvSpPr>
          <p:spPr>
            <a:xfrm rot="10800000">
              <a:off x="5934006" y="1095145"/>
              <a:ext cx="226185" cy="409111"/>
            </a:xfrm>
            <a:prstGeom prst="downArrow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6709938" y="2260073"/>
              <a:ext cx="540327" cy="287105"/>
            </a:xfrm>
            <a:custGeom>
              <a:avLst/>
              <a:gdLst>
                <a:gd name="connsiteX0" fmla="*/ 0 w 540327"/>
                <a:gd name="connsiteY0" fmla="*/ 0 h 287105"/>
                <a:gd name="connsiteX1" fmla="*/ 41563 w 540327"/>
                <a:gd name="connsiteY1" fmla="*/ 266007 h 287105"/>
                <a:gd name="connsiteX2" fmla="*/ 191193 w 540327"/>
                <a:gd name="connsiteY2" fmla="*/ 241069 h 287105"/>
                <a:gd name="connsiteX3" fmla="*/ 540327 w 540327"/>
                <a:gd name="connsiteY3" fmla="*/ 8313 h 28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327" h="287105">
                  <a:moveTo>
                    <a:pt x="0" y="0"/>
                  </a:moveTo>
                  <a:cubicBezTo>
                    <a:pt x="4849" y="112914"/>
                    <a:pt x="9698" y="225829"/>
                    <a:pt x="41563" y="266007"/>
                  </a:cubicBezTo>
                  <a:cubicBezTo>
                    <a:pt x="73429" y="306185"/>
                    <a:pt x="108066" y="284018"/>
                    <a:pt x="191193" y="241069"/>
                  </a:cubicBezTo>
                  <a:cubicBezTo>
                    <a:pt x="274320" y="198120"/>
                    <a:pt x="407323" y="103216"/>
                    <a:pt x="540327" y="8313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Freeform 81"/>
            <p:cNvSpPr/>
            <p:nvPr/>
          </p:nvSpPr>
          <p:spPr>
            <a:xfrm flipH="1">
              <a:off x="6053671" y="2260073"/>
              <a:ext cx="540000" cy="288000"/>
            </a:xfrm>
            <a:custGeom>
              <a:avLst/>
              <a:gdLst>
                <a:gd name="connsiteX0" fmla="*/ 0 w 540327"/>
                <a:gd name="connsiteY0" fmla="*/ 0 h 287105"/>
                <a:gd name="connsiteX1" fmla="*/ 41563 w 540327"/>
                <a:gd name="connsiteY1" fmla="*/ 266007 h 287105"/>
                <a:gd name="connsiteX2" fmla="*/ 191193 w 540327"/>
                <a:gd name="connsiteY2" fmla="*/ 241069 h 287105"/>
                <a:gd name="connsiteX3" fmla="*/ 540327 w 540327"/>
                <a:gd name="connsiteY3" fmla="*/ 8313 h 28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327" h="287105">
                  <a:moveTo>
                    <a:pt x="0" y="0"/>
                  </a:moveTo>
                  <a:cubicBezTo>
                    <a:pt x="4849" y="112914"/>
                    <a:pt x="9698" y="225829"/>
                    <a:pt x="41563" y="266007"/>
                  </a:cubicBezTo>
                  <a:cubicBezTo>
                    <a:pt x="73429" y="306185"/>
                    <a:pt x="108066" y="284018"/>
                    <a:pt x="191193" y="241069"/>
                  </a:cubicBezTo>
                  <a:cubicBezTo>
                    <a:pt x="274320" y="198120"/>
                    <a:pt x="407323" y="103216"/>
                    <a:pt x="540327" y="8313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7421526" y="1441284"/>
              <a:ext cx="360000" cy="648000"/>
            </a:xfrm>
            <a:custGeom>
              <a:avLst/>
              <a:gdLst>
                <a:gd name="connsiteX0" fmla="*/ 41563 w 398398"/>
                <a:gd name="connsiteY0" fmla="*/ 614828 h 614828"/>
                <a:gd name="connsiteX1" fmla="*/ 340822 w 398398"/>
                <a:gd name="connsiteY1" fmla="*/ 298945 h 614828"/>
                <a:gd name="connsiteX2" fmla="*/ 382385 w 398398"/>
                <a:gd name="connsiteY2" fmla="*/ 91127 h 614828"/>
                <a:gd name="connsiteX3" fmla="*/ 149629 w 398398"/>
                <a:gd name="connsiteY3" fmla="*/ 7999 h 614828"/>
                <a:gd name="connsiteX4" fmla="*/ 0 w 398398"/>
                <a:gd name="connsiteY4" fmla="*/ 7999 h 614828"/>
                <a:gd name="connsiteX0" fmla="*/ 55618 w 412453"/>
                <a:gd name="connsiteY0" fmla="*/ 620106 h 620106"/>
                <a:gd name="connsiteX1" fmla="*/ 354877 w 412453"/>
                <a:gd name="connsiteY1" fmla="*/ 304223 h 620106"/>
                <a:gd name="connsiteX2" fmla="*/ 396440 w 412453"/>
                <a:gd name="connsiteY2" fmla="*/ 96405 h 620106"/>
                <a:gd name="connsiteX3" fmla="*/ 163684 w 412453"/>
                <a:gd name="connsiteY3" fmla="*/ 13277 h 620106"/>
                <a:gd name="connsiteX4" fmla="*/ 0 w 412453"/>
                <a:gd name="connsiteY4" fmla="*/ 4240 h 620106"/>
                <a:gd name="connsiteX0" fmla="*/ 59132 w 415967"/>
                <a:gd name="connsiteY0" fmla="*/ 627376 h 627376"/>
                <a:gd name="connsiteX1" fmla="*/ 358391 w 415967"/>
                <a:gd name="connsiteY1" fmla="*/ 311493 h 627376"/>
                <a:gd name="connsiteX2" fmla="*/ 399954 w 415967"/>
                <a:gd name="connsiteY2" fmla="*/ 103675 h 627376"/>
                <a:gd name="connsiteX3" fmla="*/ 167198 w 415967"/>
                <a:gd name="connsiteY3" fmla="*/ 20547 h 627376"/>
                <a:gd name="connsiteX4" fmla="*/ 0 w 415967"/>
                <a:gd name="connsiteY4" fmla="*/ 2473 h 627376"/>
                <a:gd name="connsiteX0" fmla="*/ 59132 w 415967"/>
                <a:gd name="connsiteY0" fmla="*/ 625078 h 625078"/>
                <a:gd name="connsiteX1" fmla="*/ 358391 w 415967"/>
                <a:gd name="connsiteY1" fmla="*/ 309195 h 625078"/>
                <a:gd name="connsiteX2" fmla="*/ 399954 w 415967"/>
                <a:gd name="connsiteY2" fmla="*/ 101377 h 625078"/>
                <a:gd name="connsiteX3" fmla="*/ 167198 w 415967"/>
                <a:gd name="connsiteY3" fmla="*/ 18249 h 625078"/>
                <a:gd name="connsiteX4" fmla="*/ 0 w 415967"/>
                <a:gd name="connsiteY4" fmla="*/ 175 h 625078"/>
                <a:gd name="connsiteX0" fmla="*/ 59132 w 415967"/>
                <a:gd name="connsiteY0" fmla="*/ 624903 h 624903"/>
                <a:gd name="connsiteX1" fmla="*/ 358391 w 415967"/>
                <a:gd name="connsiteY1" fmla="*/ 309020 h 624903"/>
                <a:gd name="connsiteX2" fmla="*/ 399954 w 415967"/>
                <a:gd name="connsiteY2" fmla="*/ 101202 h 624903"/>
                <a:gd name="connsiteX3" fmla="*/ 167198 w 415967"/>
                <a:gd name="connsiteY3" fmla="*/ 18074 h 624903"/>
                <a:gd name="connsiteX4" fmla="*/ 0 w 415967"/>
                <a:gd name="connsiteY4" fmla="*/ 0 h 624903"/>
                <a:gd name="connsiteX0" fmla="*/ 59132 w 415967"/>
                <a:gd name="connsiteY0" fmla="*/ 624903 h 624903"/>
                <a:gd name="connsiteX1" fmla="*/ 358391 w 415967"/>
                <a:gd name="connsiteY1" fmla="*/ 309020 h 624903"/>
                <a:gd name="connsiteX2" fmla="*/ 399954 w 415967"/>
                <a:gd name="connsiteY2" fmla="*/ 101202 h 624903"/>
                <a:gd name="connsiteX3" fmla="*/ 167198 w 415967"/>
                <a:gd name="connsiteY3" fmla="*/ 18074 h 624903"/>
                <a:gd name="connsiteX4" fmla="*/ 0 w 415967"/>
                <a:gd name="connsiteY4" fmla="*/ 0 h 624903"/>
                <a:gd name="connsiteX0" fmla="*/ 59132 w 413365"/>
                <a:gd name="connsiteY0" fmla="*/ 624903 h 624903"/>
                <a:gd name="connsiteX1" fmla="*/ 358391 w 413365"/>
                <a:gd name="connsiteY1" fmla="*/ 309020 h 624903"/>
                <a:gd name="connsiteX2" fmla="*/ 399954 w 413365"/>
                <a:gd name="connsiteY2" fmla="*/ 101202 h 624903"/>
                <a:gd name="connsiteX3" fmla="*/ 202335 w 413365"/>
                <a:gd name="connsiteY3" fmla="*/ 21086 h 624903"/>
                <a:gd name="connsiteX4" fmla="*/ 0 w 413365"/>
                <a:gd name="connsiteY4" fmla="*/ 0 h 624903"/>
                <a:gd name="connsiteX0" fmla="*/ 59132 w 413365"/>
                <a:gd name="connsiteY0" fmla="*/ 624903 h 624903"/>
                <a:gd name="connsiteX1" fmla="*/ 358391 w 413365"/>
                <a:gd name="connsiteY1" fmla="*/ 309020 h 624903"/>
                <a:gd name="connsiteX2" fmla="*/ 399954 w 413365"/>
                <a:gd name="connsiteY2" fmla="*/ 101202 h 624903"/>
                <a:gd name="connsiteX3" fmla="*/ 202335 w 413365"/>
                <a:gd name="connsiteY3" fmla="*/ 21086 h 624903"/>
                <a:gd name="connsiteX4" fmla="*/ 0 w 413365"/>
                <a:gd name="connsiteY4" fmla="*/ 0 h 62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365" h="624903">
                  <a:moveTo>
                    <a:pt x="59132" y="624903"/>
                  </a:moveTo>
                  <a:cubicBezTo>
                    <a:pt x="180359" y="510603"/>
                    <a:pt x="301587" y="396303"/>
                    <a:pt x="358391" y="309020"/>
                  </a:cubicBezTo>
                  <a:cubicBezTo>
                    <a:pt x="415195" y="221737"/>
                    <a:pt x="425963" y="149191"/>
                    <a:pt x="399954" y="101202"/>
                  </a:cubicBezTo>
                  <a:cubicBezTo>
                    <a:pt x="373945" y="53213"/>
                    <a:pt x="272508" y="34941"/>
                    <a:pt x="202335" y="21086"/>
                  </a:cubicBezTo>
                  <a:cubicBezTo>
                    <a:pt x="132162" y="7231"/>
                    <a:pt x="85112" y="8135"/>
                    <a:pt x="0" y="0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Freeform 83"/>
            <p:cNvSpPr/>
            <p:nvPr/>
          </p:nvSpPr>
          <p:spPr>
            <a:xfrm flipH="1">
              <a:off x="5546110" y="1451828"/>
              <a:ext cx="360000" cy="648000"/>
            </a:xfrm>
            <a:custGeom>
              <a:avLst/>
              <a:gdLst>
                <a:gd name="connsiteX0" fmla="*/ 41563 w 398398"/>
                <a:gd name="connsiteY0" fmla="*/ 614828 h 614828"/>
                <a:gd name="connsiteX1" fmla="*/ 340822 w 398398"/>
                <a:gd name="connsiteY1" fmla="*/ 298945 h 614828"/>
                <a:gd name="connsiteX2" fmla="*/ 382385 w 398398"/>
                <a:gd name="connsiteY2" fmla="*/ 91127 h 614828"/>
                <a:gd name="connsiteX3" fmla="*/ 149629 w 398398"/>
                <a:gd name="connsiteY3" fmla="*/ 7999 h 614828"/>
                <a:gd name="connsiteX4" fmla="*/ 0 w 398398"/>
                <a:gd name="connsiteY4" fmla="*/ 7999 h 614828"/>
                <a:gd name="connsiteX0" fmla="*/ 55618 w 412453"/>
                <a:gd name="connsiteY0" fmla="*/ 620106 h 620106"/>
                <a:gd name="connsiteX1" fmla="*/ 354877 w 412453"/>
                <a:gd name="connsiteY1" fmla="*/ 304223 h 620106"/>
                <a:gd name="connsiteX2" fmla="*/ 396440 w 412453"/>
                <a:gd name="connsiteY2" fmla="*/ 96405 h 620106"/>
                <a:gd name="connsiteX3" fmla="*/ 163684 w 412453"/>
                <a:gd name="connsiteY3" fmla="*/ 13277 h 620106"/>
                <a:gd name="connsiteX4" fmla="*/ 0 w 412453"/>
                <a:gd name="connsiteY4" fmla="*/ 4240 h 620106"/>
                <a:gd name="connsiteX0" fmla="*/ 59132 w 415967"/>
                <a:gd name="connsiteY0" fmla="*/ 627376 h 627376"/>
                <a:gd name="connsiteX1" fmla="*/ 358391 w 415967"/>
                <a:gd name="connsiteY1" fmla="*/ 311493 h 627376"/>
                <a:gd name="connsiteX2" fmla="*/ 399954 w 415967"/>
                <a:gd name="connsiteY2" fmla="*/ 103675 h 627376"/>
                <a:gd name="connsiteX3" fmla="*/ 167198 w 415967"/>
                <a:gd name="connsiteY3" fmla="*/ 20547 h 627376"/>
                <a:gd name="connsiteX4" fmla="*/ 0 w 415967"/>
                <a:gd name="connsiteY4" fmla="*/ 2473 h 627376"/>
                <a:gd name="connsiteX0" fmla="*/ 59132 w 415967"/>
                <a:gd name="connsiteY0" fmla="*/ 625078 h 625078"/>
                <a:gd name="connsiteX1" fmla="*/ 358391 w 415967"/>
                <a:gd name="connsiteY1" fmla="*/ 309195 h 625078"/>
                <a:gd name="connsiteX2" fmla="*/ 399954 w 415967"/>
                <a:gd name="connsiteY2" fmla="*/ 101377 h 625078"/>
                <a:gd name="connsiteX3" fmla="*/ 167198 w 415967"/>
                <a:gd name="connsiteY3" fmla="*/ 18249 h 625078"/>
                <a:gd name="connsiteX4" fmla="*/ 0 w 415967"/>
                <a:gd name="connsiteY4" fmla="*/ 175 h 625078"/>
                <a:gd name="connsiteX0" fmla="*/ 59132 w 415967"/>
                <a:gd name="connsiteY0" fmla="*/ 624903 h 624903"/>
                <a:gd name="connsiteX1" fmla="*/ 358391 w 415967"/>
                <a:gd name="connsiteY1" fmla="*/ 309020 h 624903"/>
                <a:gd name="connsiteX2" fmla="*/ 399954 w 415967"/>
                <a:gd name="connsiteY2" fmla="*/ 101202 h 624903"/>
                <a:gd name="connsiteX3" fmla="*/ 167198 w 415967"/>
                <a:gd name="connsiteY3" fmla="*/ 18074 h 624903"/>
                <a:gd name="connsiteX4" fmla="*/ 0 w 415967"/>
                <a:gd name="connsiteY4" fmla="*/ 0 h 624903"/>
                <a:gd name="connsiteX0" fmla="*/ 59132 w 415967"/>
                <a:gd name="connsiteY0" fmla="*/ 624903 h 624903"/>
                <a:gd name="connsiteX1" fmla="*/ 358391 w 415967"/>
                <a:gd name="connsiteY1" fmla="*/ 309020 h 624903"/>
                <a:gd name="connsiteX2" fmla="*/ 399954 w 415967"/>
                <a:gd name="connsiteY2" fmla="*/ 101202 h 624903"/>
                <a:gd name="connsiteX3" fmla="*/ 167198 w 415967"/>
                <a:gd name="connsiteY3" fmla="*/ 18074 h 624903"/>
                <a:gd name="connsiteX4" fmla="*/ 0 w 415967"/>
                <a:gd name="connsiteY4" fmla="*/ 0 h 624903"/>
                <a:gd name="connsiteX0" fmla="*/ 59132 w 413365"/>
                <a:gd name="connsiteY0" fmla="*/ 624903 h 624903"/>
                <a:gd name="connsiteX1" fmla="*/ 358391 w 413365"/>
                <a:gd name="connsiteY1" fmla="*/ 309020 h 624903"/>
                <a:gd name="connsiteX2" fmla="*/ 399954 w 413365"/>
                <a:gd name="connsiteY2" fmla="*/ 101202 h 624903"/>
                <a:gd name="connsiteX3" fmla="*/ 202335 w 413365"/>
                <a:gd name="connsiteY3" fmla="*/ 21086 h 624903"/>
                <a:gd name="connsiteX4" fmla="*/ 0 w 413365"/>
                <a:gd name="connsiteY4" fmla="*/ 0 h 624903"/>
                <a:gd name="connsiteX0" fmla="*/ 59132 w 413365"/>
                <a:gd name="connsiteY0" fmla="*/ 624903 h 624903"/>
                <a:gd name="connsiteX1" fmla="*/ 358391 w 413365"/>
                <a:gd name="connsiteY1" fmla="*/ 309020 h 624903"/>
                <a:gd name="connsiteX2" fmla="*/ 399954 w 413365"/>
                <a:gd name="connsiteY2" fmla="*/ 101202 h 624903"/>
                <a:gd name="connsiteX3" fmla="*/ 202335 w 413365"/>
                <a:gd name="connsiteY3" fmla="*/ 21086 h 624903"/>
                <a:gd name="connsiteX4" fmla="*/ 0 w 413365"/>
                <a:gd name="connsiteY4" fmla="*/ 0 h 62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365" h="624903">
                  <a:moveTo>
                    <a:pt x="59132" y="624903"/>
                  </a:moveTo>
                  <a:cubicBezTo>
                    <a:pt x="180359" y="510603"/>
                    <a:pt x="301587" y="396303"/>
                    <a:pt x="358391" y="309020"/>
                  </a:cubicBezTo>
                  <a:cubicBezTo>
                    <a:pt x="415195" y="221737"/>
                    <a:pt x="425963" y="149191"/>
                    <a:pt x="399954" y="101202"/>
                  </a:cubicBezTo>
                  <a:cubicBezTo>
                    <a:pt x="373945" y="53213"/>
                    <a:pt x="272508" y="34941"/>
                    <a:pt x="202335" y="21086"/>
                  </a:cubicBezTo>
                  <a:cubicBezTo>
                    <a:pt x="132162" y="7231"/>
                    <a:pt x="85112" y="8135"/>
                    <a:pt x="0" y="0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6709529" y="1421111"/>
              <a:ext cx="432000" cy="540000"/>
            </a:xfrm>
            <a:custGeom>
              <a:avLst/>
              <a:gdLst>
                <a:gd name="connsiteX0" fmla="*/ 409939 w 409939"/>
                <a:gd name="connsiteY0" fmla="*/ 3055 h 520580"/>
                <a:gd name="connsiteX1" fmla="*/ 213089 w 409939"/>
                <a:gd name="connsiteY1" fmla="*/ 3055 h 520580"/>
                <a:gd name="connsiteX2" fmla="*/ 86089 w 409939"/>
                <a:gd name="connsiteY2" fmla="*/ 34805 h 520580"/>
                <a:gd name="connsiteX3" fmla="*/ 13064 w 409939"/>
                <a:gd name="connsiteY3" fmla="*/ 184030 h 520580"/>
                <a:gd name="connsiteX4" fmla="*/ 364 w 409939"/>
                <a:gd name="connsiteY4" fmla="*/ 520580 h 5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939" h="520580">
                  <a:moveTo>
                    <a:pt x="409939" y="3055"/>
                  </a:moveTo>
                  <a:cubicBezTo>
                    <a:pt x="338501" y="409"/>
                    <a:pt x="267064" y="-2237"/>
                    <a:pt x="213089" y="3055"/>
                  </a:cubicBezTo>
                  <a:cubicBezTo>
                    <a:pt x="159114" y="8347"/>
                    <a:pt x="119426" y="4643"/>
                    <a:pt x="86089" y="34805"/>
                  </a:cubicBezTo>
                  <a:cubicBezTo>
                    <a:pt x="52752" y="64967"/>
                    <a:pt x="27351" y="103068"/>
                    <a:pt x="13064" y="184030"/>
                  </a:cubicBezTo>
                  <a:cubicBezTo>
                    <a:pt x="-1224" y="264993"/>
                    <a:pt x="-430" y="392786"/>
                    <a:pt x="364" y="520580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Freeform 84"/>
            <p:cNvSpPr/>
            <p:nvPr/>
          </p:nvSpPr>
          <p:spPr>
            <a:xfrm flipH="1">
              <a:off x="6161594" y="1421111"/>
              <a:ext cx="432000" cy="540000"/>
            </a:xfrm>
            <a:custGeom>
              <a:avLst/>
              <a:gdLst>
                <a:gd name="connsiteX0" fmla="*/ 409939 w 409939"/>
                <a:gd name="connsiteY0" fmla="*/ 3055 h 520580"/>
                <a:gd name="connsiteX1" fmla="*/ 213089 w 409939"/>
                <a:gd name="connsiteY1" fmla="*/ 3055 h 520580"/>
                <a:gd name="connsiteX2" fmla="*/ 86089 w 409939"/>
                <a:gd name="connsiteY2" fmla="*/ 34805 h 520580"/>
                <a:gd name="connsiteX3" fmla="*/ 13064 w 409939"/>
                <a:gd name="connsiteY3" fmla="*/ 184030 h 520580"/>
                <a:gd name="connsiteX4" fmla="*/ 364 w 409939"/>
                <a:gd name="connsiteY4" fmla="*/ 520580 h 5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939" h="520580">
                  <a:moveTo>
                    <a:pt x="409939" y="3055"/>
                  </a:moveTo>
                  <a:cubicBezTo>
                    <a:pt x="338501" y="409"/>
                    <a:pt x="267064" y="-2237"/>
                    <a:pt x="213089" y="3055"/>
                  </a:cubicBezTo>
                  <a:cubicBezTo>
                    <a:pt x="159114" y="8347"/>
                    <a:pt x="119426" y="4643"/>
                    <a:pt x="86089" y="34805"/>
                  </a:cubicBezTo>
                  <a:cubicBezTo>
                    <a:pt x="52752" y="64967"/>
                    <a:pt x="27351" y="103068"/>
                    <a:pt x="13064" y="184030"/>
                  </a:cubicBezTo>
                  <a:cubicBezTo>
                    <a:pt x="-1224" y="264993"/>
                    <a:pt x="-430" y="392786"/>
                    <a:pt x="364" y="520580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83888" y="2914878"/>
            <a:ext cx="4304551" cy="1397683"/>
            <a:chOff x="483888" y="2914878"/>
            <a:chExt cx="4304551" cy="1397683"/>
          </a:xfrm>
        </p:grpSpPr>
        <p:sp>
          <p:nvSpPr>
            <p:cNvPr id="4" name="Rectangle 3"/>
            <p:cNvSpPr/>
            <p:nvPr/>
          </p:nvSpPr>
          <p:spPr>
            <a:xfrm>
              <a:off x="483888" y="3905237"/>
              <a:ext cx="2966543" cy="4073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Parallelogram 15"/>
            <p:cNvSpPr/>
            <p:nvPr/>
          </p:nvSpPr>
          <p:spPr>
            <a:xfrm>
              <a:off x="486269" y="3296581"/>
              <a:ext cx="4028068" cy="608656"/>
            </a:xfrm>
            <a:prstGeom prst="parallelogram">
              <a:avLst>
                <a:gd name="adj" fmla="val 17523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Parallelogram 87"/>
            <p:cNvSpPr/>
            <p:nvPr/>
          </p:nvSpPr>
          <p:spPr>
            <a:xfrm rot="19818774">
              <a:off x="3256787" y="3626418"/>
              <a:ext cx="1435041" cy="362688"/>
            </a:xfrm>
            <a:prstGeom prst="parallelogram">
              <a:avLst>
                <a:gd name="adj" fmla="val 57277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2314123" y="3575196"/>
              <a:ext cx="282877" cy="56824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Can 17"/>
            <p:cNvSpPr/>
            <p:nvPr/>
          </p:nvSpPr>
          <p:spPr>
            <a:xfrm>
              <a:off x="2410551" y="2972888"/>
              <a:ext cx="90020" cy="631808"/>
            </a:xfrm>
            <a:prstGeom prst="can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52000"/>
                  </a:schemeClr>
                </a:gs>
                <a:gs pos="50000">
                  <a:schemeClr val="accent5">
                    <a:lumMod val="60000"/>
                    <a:lumOff val="40000"/>
                    <a:alpha val="51000"/>
                  </a:schemeClr>
                </a:gs>
                <a:gs pos="99000">
                  <a:schemeClr val="accent5">
                    <a:lumMod val="40000"/>
                    <a:lumOff val="60000"/>
                    <a:alpha val="57000"/>
                  </a:schemeClr>
                </a:gs>
              </a:gsLst>
              <a:lin ang="10800000" scaled="1"/>
              <a:tileRect/>
            </a:gradFill>
            <a:ln>
              <a:solidFill>
                <a:srgbClr val="893713">
                  <a:alpha val="47059"/>
                </a:srgb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46644" y="2914878"/>
              <a:ext cx="23417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Laser (stationary for spot welding)</a:t>
              </a:r>
              <a:endParaRPr lang="en-US" sz="1200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019552" y="3598778"/>
            <a:ext cx="2955178" cy="406382"/>
            <a:chOff x="1019552" y="3598778"/>
            <a:chExt cx="2955178" cy="406382"/>
          </a:xfrm>
        </p:grpSpPr>
        <p:cxnSp>
          <p:nvCxnSpPr>
            <p:cNvPr id="34" name="Straight Connector 33"/>
            <p:cNvCxnSpPr>
              <a:stCxn id="16" idx="5"/>
              <a:endCxn id="88" idx="1"/>
            </p:cNvCxnSpPr>
            <p:nvPr/>
          </p:nvCxnSpPr>
          <p:spPr>
            <a:xfrm flipV="1">
              <a:off x="1019552" y="3598778"/>
              <a:ext cx="2955178" cy="2131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 flipV="1">
              <a:off x="3966687" y="3609160"/>
              <a:ext cx="0" cy="396000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483888" y="1317493"/>
            <a:ext cx="3909048" cy="1561203"/>
            <a:chOff x="483888" y="1317493"/>
            <a:chExt cx="3909048" cy="1561203"/>
          </a:xfrm>
        </p:grpSpPr>
        <p:sp>
          <p:nvSpPr>
            <p:cNvPr id="86" name="Rectangle 85"/>
            <p:cNvSpPr/>
            <p:nvPr/>
          </p:nvSpPr>
          <p:spPr>
            <a:xfrm>
              <a:off x="483888" y="1425300"/>
              <a:ext cx="3909048" cy="145339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1141099" y="1317493"/>
              <a:ext cx="2660073" cy="1362329"/>
            </a:xfrm>
            <a:custGeom>
              <a:avLst/>
              <a:gdLst>
                <a:gd name="connsiteX0" fmla="*/ 0 w 5759116"/>
                <a:gd name="connsiteY0" fmla="*/ 0 h 2895600"/>
                <a:gd name="connsiteX1" fmla="*/ 5759116 w 5759116"/>
                <a:gd name="connsiteY1" fmla="*/ 0 h 2895600"/>
                <a:gd name="connsiteX2" fmla="*/ 4339390 w 5759116"/>
                <a:gd name="connsiteY2" fmla="*/ 2895600 h 2895600"/>
                <a:gd name="connsiteX3" fmla="*/ 0 w 5759116"/>
                <a:gd name="connsiteY3" fmla="*/ 0 h 2895600"/>
                <a:gd name="connsiteX0" fmla="*/ 11095 w 5770211"/>
                <a:gd name="connsiteY0" fmla="*/ 361950 h 3257550"/>
                <a:gd name="connsiteX1" fmla="*/ 5770211 w 5770211"/>
                <a:gd name="connsiteY1" fmla="*/ 361950 h 3257550"/>
                <a:gd name="connsiteX2" fmla="*/ 4350485 w 5770211"/>
                <a:gd name="connsiteY2" fmla="*/ 3257550 h 3257550"/>
                <a:gd name="connsiteX3" fmla="*/ 11095 w 5770211"/>
                <a:gd name="connsiteY3" fmla="*/ 361950 h 3257550"/>
                <a:gd name="connsiteX0" fmla="*/ 72811 w 5831927"/>
                <a:gd name="connsiteY0" fmla="*/ 213012 h 3108612"/>
                <a:gd name="connsiteX1" fmla="*/ 5831927 w 5831927"/>
                <a:gd name="connsiteY1" fmla="*/ 213012 h 3108612"/>
                <a:gd name="connsiteX2" fmla="*/ 4412201 w 5831927"/>
                <a:gd name="connsiteY2" fmla="*/ 3108612 h 3108612"/>
                <a:gd name="connsiteX3" fmla="*/ 72811 w 5831927"/>
                <a:gd name="connsiteY3" fmla="*/ 213012 h 3108612"/>
                <a:gd name="connsiteX0" fmla="*/ 398 w 5759514"/>
                <a:gd name="connsiteY0" fmla="*/ 227844 h 3123444"/>
                <a:gd name="connsiteX1" fmla="*/ 5759514 w 5759514"/>
                <a:gd name="connsiteY1" fmla="*/ 227844 h 3123444"/>
                <a:gd name="connsiteX2" fmla="*/ 4339788 w 5759514"/>
                <a:gd name="connsiteY2" fmla="*/ 3123444 h 3123444"/>
                <a:gd name="connsiteX3" fmla="*/ 398 w 5759514"/>
                <a:gd name="connsiteY3" fmla="*/ 227844 h 3123444"/>
                <a:gd name="connsiteX0" fmla="*/ 7713 w 5766829"/>
                <a:gd name="connsiteY0" fmla="*/ 312365 h 3207965"/>
                <a:gd name="connsiteX1" fmla="*/ 3352492 w 5766829"/>
                <a:gd name="connsiteY1" fmla="*/ 79755 h 3207965"/>
                <a:gd name="connsiteX2" fmla="*/ 5766829 w 5766829"/>
                <a:gd name="connsiteY2" fmla="*/ 312365 h 3207965"/>
                <a:gd name="connsiteX3" fmla="*/ 4347103 w 5766829"/>
                <a:gd name="connsiteY3" fmla="*/ 3207965 h 3207965"/>
                <a:gd name="connsiteX4" fmla="*/ 7713 w 5766829"/>
                <a:gd name="connsiteY4" fmla="*/ 312365 h 3207965"/>
                <a:gd name="connsiteX0" fmla="*/ 7692 w 5766808"/>
                <a:gd name="connsiteY0" fmla="*/ 312365 h 3207965"/>
                <a:gd name="connsiteX1" fmla="*/ 3352471 w 5766808"/>
                <a:gd name="connsiteY1" fmla="*/ 79755 h 3207965"/>
                <a:gd name="connsiteX2" fmla="*/ 5766808 w 5766808"/>
                <a:gd name="connsiteY2" fmla="*/ 312365 h 3207965"/>
                <a:gd name="connsiteX3" fmla="*/ 4347082 w 5766808"/>
                <a:gd name="connsiteY3" fmla="*/ 3207965 h 3207965"/>
                <a:gd name="connsiteX4" fmla="*/ 7692 w 5766808"/>
                <a:gd name="connsiteY4" fmla="*/ 312365 h 3207965"/>
                <a:gd name="connsiteX0" fmla="*/ 7692 w 5766808"/>
                <a:gd name="connsiteY0" fmla="*/ 295753 h 3191353"/>
                <a:gd name="connsiteX1" fmla="*/ 3352471 w 5766808"/>
                <a:gd name="connsiteY1" fmla="*/ 63143 h 3191353"/>
                <a:gd name="connsiteX2" fmla="*/ 5766808 w 5766808"/>
                <a:gd name="connsiteY2" fmla="*/ 295753 h 3191353"/>
                <a:gd name="connsiteX3" fmla="*/ 4347082 w 5766808"/>
                <a:gd name="connsiteY3" fmla="*/ 3191353 h 3191353"/>
                <a:gd name="connsiteX4" fmla="*/ 7692 w 5766808"/>
                <a:gd name="connsiteY4" fmla="*/ 295753 h 3191353"/>
                <a:gd name="connsiteX0" fmla="*/ 7692 w 5766808"/>
                <a:gd name="connsiteY0" fmla="*/ 259672 h 3155272"/>
                <a:gd name="connsiteX1" fmla="*/ 3352471 w 5766808"/>
                <a:gd name="connsiteY1" fmla="*/ 123314 h 3155272"/>
                <a:gd name="connsiteX2" fmla="*/ 5766808 w 5766808"/>
                <a:gd name="connsiteY2" fmla="*/ 259672 h 3155272"/>
                <a:gd name="connsiteX3" fmla="*/ 4347082 w 5766808"/>
                <a:gd name="connsiteY3" fmla="*/ 3155272 h 3155272"/>
                <a:gd name="connsiteX4" fmla="*/ 7692 w 5766808"/>
                <a:gd name="connsiteY4" fmla="*/ 259672 h 3155272"/>
                <a:gd name="connsiteX0" fmla="*/ 4008 w 5763124"/>
                <a:gd name="connsiteY0" fmla="*/ 259672 h 3155272"/>
                <a:gd name="connsiteX1" fmla="*/ 3348787 w 5763124"/>
                <a:gd name="connsiteY1" fmla="*/ 123314 h 3155272"/>
                <a:gd name="connsiteX2" fmla="*/ 5763124 w 5763124"/>
                <a:gd name="connsiteY2" fmla="*/ 259672 h 3155272"/>
                <a:gd name="connsiteX3" fmla="*/ 4343398 w 5763124"/>
                <a:gd name="connsiteY3" fmla="*/ 3155272 h 3155272"/>
                <a:gd name="connsiteX4" fmla="*/ 4008 w 5763124"/>
                <a:gd name="connsiteY4" fmla="*/ 259672 h 3155272"/>
                <a:gd name="connsiteX0" fmla="*/ 7551 w 5766667"/>
                <a:gd name="connsiteY0" fmla="*/ 240136 h 3135736"/>
                <a:gd name="connsiteX1" fmla="*/ 3360351 w 5766667"/>
                <a:gd name="connsiteY1" fmla="*/ 167947 h 3135736"/>
                <a:gd name="connsiteX2" fmla="*/ 5766667 w 5766667"/>
                <a:gd name="connsiteY2" fmla="*/ 240136 h 3135736"/>
                <a:gd name="connsiteX3" fmla="*/ 4346941 w 5766667"/>
                <a:gd name="connsiteY3" fmla="*/ 3135736 h 3135736"/>
                <a:gd name="connsiteX4" fmla="*/ 7551 w 5766667"/>
                <a:gd name="connsiteY4" fmla="*/ 240136 h 3135736"/>
                <a:gd name="connsiteX0" fmla="*/ 7596 w 5766712"/>
                <a:gd name="connsiteY0" fmla="*/ 248727 h 3144327"/>
                <a:gd name="connsiteX1" fmla="*/ 3360396 w 5766712"/>
                <a:gd name="connsiteY1" fmla="*/ 176538 h 3144327"/>
                <a:gd name="connsiteX2" fmla="*/ 5766712 w 5766712"/>
                <a:gd name="connsiteY2" fmla="*/ 248727 h 3144327"/>
                <a:gd name="connsiteX3" fmla="*/ 4346986 w 5766712"/>
                <a:gd name="connsiteY3" fmla="*/ 3144327 h 3144327"/>
                <a:gd name="connsiteX4" fmla="*/ 7596 w 5766712"/>
                <a:gd name="connsiteY4" fmla="*/ 248727 h 3144327"/>
                <a:gd name="connsiteX0" fmla="*/ 7596 w 5766712"/>
                <a:gd name="connsiteY0" fmla="*/ 254103 h 3149703"/>
                <a:gd name="connsiteX1" fmla="*/ 3360396 w 5766712"/>
                <a:gd name="connsiteY1" fmla="*/ 181914 h 3149703"/>
                <a:gd name="connsiteX2" fmla="*/ 5766712 w 5766712"/>
                <a:gd name="connsiteY2" fmla="*/ 254103 h 3149703"/>
                <a:gd name="connsiteX3" fmla="*/ 4346986 w 5766712"/>
                <a:gd name="connsiteY3" fmla="*/ 3149703 h 3149703"/>
                <a:gd name="connsiteX4" fmla="*/ 7596 w 5766712"/>
                <a:gd name="connsiteY4" fmla="*/ 254103 h 3149703"/>
                <a:gd name="connsiteX0" fmla="*/ 4083 w 5763199"/>
                <a:gd name="connsiteY0" fmla="*/ 254103 h 3149703"/>
                <a:gd name="connsiteX1" fmla="*/ 3356883 w 5763199"/>
                <a:gd name="connsiteY1" fmla="*/ 181914 h 3149703"/>
                <a:gd name="connsiteX2" fmla="*/ 5763199 w 5763199"/>
                <a:gd name="connsiteY2" fmla="*/ 254103 h 3149703"/>
                <a:gd name="connsiteX3" fmla="*/ 4343473 w 5763199"/>
                <a:gd name="connsiteY3" fmla="*/ 3149703 h 3149703"/>
                <a:gd name="connsiteX4" fmla="*/ 4083 w 5763199"/>
                <a:gd name="connsiteY4" fmla="*/ 254103 h 3149703"/>
                <a:gd name="connsiteX0" fmla="*/ 4083 w 5763199"/>
                <a:gd name="connsiteY0" fmla="*/ 85483 h 2981083"/>
                <a:gd name="connsiteX1" fmla="*/ 3356883 w 5763199"/>
                <a:gd name="connsiteY1" fmla="*/ 13294 h 2981083"/>
                <a:gd name="connsiteX2" fmla="*/ 5763199 w 5763199"/>
                <a:gd name="connsiteY2" fmla="*/ 85483 h 2981083"/>
                <a:gd name="connsiteX3" fmla="*/ 4343473 w 5763199"/>
                <a:gd name="connsiteY3" fmla="*/ 2981083 h 2981083"/>
                <a:gd name="connsiteX4" fmla="*/ 4083 w 5763199"/>
                <a:gd name="connsiteY4" fmla="*/ 85483 h 2981083"/>
                <a:gd name="connsiteX0" fmla="*/ 4083 w 5765462"/>
                <a:gd name="connsiteY0" fmla="*/ 85483 h 2981083"/>
                <a:gd name="connsiteX1" fmla="*/ 3356883 w 5765462"/>
                <a:gd name="connsiteY1" fmla="*/ 13294 h 2981083"/>
                <a:gd name="connsiteX2" fmla="*/ 5763199 w 5765462"/>
                <a:gd name="connsiteY2" fmla="*/ 85483 h 2981083"/>
                <a:gd name="connsiteX3" fmla="*/ 4343473 w 5765462"/>
                <a:gd name="connsiteY3" fmla="*/ 2981083 h 2981083"/>
                <a:gd name="connsiteX4" fmla="*/ 4083 w 5765462"/>
                <a:gd name="connsiteY4" fmla="*/ 85483 h 2981083"/>
                <a:gd name="connsiteX0" fmla="*/ 4230 w 5765609"/>
                <a:gd name="connsiteY0" fmla="*/ 85483 h 2981083"/>
                <a:gd name="connsiteX1" fmla="*/ 3357030 w 5765609"/>
                <a:gd name="connsiteY1" fmla="*/ 13294 h 2981083"/>
                <a:gd name="connsiteX2" fmla="*/ 5763346 w 5765609"/>
                <a:gd name="connsiteY2" fmla="*/ 85483 h 2981083"/>
                <a:gd name="connsiteX3" fmla="*/ 4343620 w 5765609"/>
                <a:gd name="connsiteY3" fmla="*/ 2981083 h 2981083"/>
                <a:gd name="connsiteX4" fmla="*/ 4230 w 5765609"/>
                <a:gd name="connsiteY4" fmla="*/ 85483 h 2981083"/>
                <a:gd name="connsiteX0" fmla="*/ 4230 w 5765112"/>
                <a:gd name="connsiteY0" fmla="*/ 85483 h 2981083"/>
                <a:gd name="connsiteX1" fmla="*/ 3357030 w 5765112"/>
                <a:gd name="connsiteY1" fmla="*/ 13294 h 2981083"/>
                <a:gd name="connsiteX2" fmla="*/ 5763346 w 5765112"/>
                <a:gd name="connsiteY2" fmla="*/ 85483 h 2981083"/>
                <a:gd name="connsiteX3" fmla="*/ 4343620 w 5765112"/>
                <a:gd name="connsiteY3" fmla="*/ 2981083 h 2981083"/>
                <a:gd name="connsiteX4" fmla="*/ 4230 w 5765112"/>
                <a:gd name="connsiteY4" fmla="*/ 85483 h 2981083"/>
                <a:gd name="connsiteX0" fmla="*/ 4230 w 5765592"/>
                <a:gd name="connsiteY0" fmla="*/ 85483 h 2981083"/>
                <a:gd name="connsiteX1" fmla="*/ 3357030 w 5765592"/>
                <a:gd name="connsiteY1" fmla="*/ 13294 h 2981083"/>
                <a:gd name="connsiteX2" fmla="*/ 5763346 w 5765592"/>
                <a:gd name="connsiteY2" fmla="*/ 85483 h 2981083"/>
                <a:gd name="connsiteX3" fmla="*/ 4343620 w 5765592"/>
                <a:gd name="connsiteY3" fmla="*/ 2981083 h 2981083"/>
                <a:gd name="connsiteX4" fmla="*/ 4230 w 5765592"/>
                <a:gd name="connsiteY4" fmla="*/ 85483 h 2981083"/>
                <a:gd name="connsiteX0" fmla="*/ 4551 w 5765913"/>
                <a:gd name="connsiteY0" fmla="*/ 85483 h 2981083"/>
                <a:gd name="connsiteX1" fmla="*/ 3357351 w 5765913"/>
                <a:gd name="connsiteY1" fmla="*/ 13294 h 2981083"/>
                <a:gd name="connsiteX2" fmla="*/ 5763667 w 5765913"/>
                <a:gd name="connsiteY2" fmla="*/ 85483 h 2981083"/>
                <a:gd name="connsiteX3" fmla="*/ 4343941 w 5765913"/>
                <a:gd name="connsiteY3" fmla="*/ 2981083 h 2981083"/>
                <a:gd name="connsiteX4" fmla="*/ 4551 w 5765913"/>
                <a:gd name="connsiteY4" fmla="*/ 85483 h 2981083"/>
                <a:gd name="connsiteX0" fmla="*/ 7596 w 5768958"/>
                <a:gd name="connsiteY0" fmla="*/ 265367 h 3160967"/>
                <a:gd name="connsiteX1" fmla="*/ 3360396 w 5768958"/>
                <a:gd name="connsiteY1" fmla="*/ 153073 h 3160967"/>
                <a:gd name="connsiteX2" fmla="*/ 5766712 w 5768958"/>
                <a:gd name="connsiteY2" fmla="*/ 265367 h 3160967"/>
                <a:gd name="connsiteX3" fmla="*/ 4346986 w 5768958"/>
                <a:gd name="connsiteY3" fmla="*/ 3160967 h 3160967"/>
                <a:gd name="connsiteX4" fmla="*/ 7596 w 5768958"/>
                <a:gd name="connsiteY4" fmla="*/ 265367 h 3160967"/>
                <a:gd name="connsiteX0" fmla="*/ 7596 w 5768958"/>
                <a:gd name="connsiteY0" fmla="*/ 243156 h 3138756"/>
                <a:gd name="connsiteX1" fmla="*/ 3360396 w 5768958"/>
                <a:gd name="connsiteY1" fmla="*/ 130862 h 3138756"/>
                <a:gd name="connsiteX2" fmla="*/ 5766712 w 5768958"/>
                <a:gd name="connsiteY2" fmla="*/ 243156 h 3138756"/>
                <a:gd name="connsiteX3" fmla="*/ 4346986 w 5768958"/>
                <a:gd name="connsiteY3" fmla="*/ 3138756 h 3138756"/>
                <a:gd name="connsiteX4" fmla="*/ 7596 w 5768958"/>
                <a:gd name="connsiteY4" fmla="*/ 243156 h 3138756"/>
                <a:gd name="connsiteX0" fmla="*/ 8661 w 5770023"/>
                <a:gd name="connsiteY0" fmla="*/ 114561 h 3010161"/>
                <a:gd name="connsiteX1" fmla="*/ 3361461 w 5770023"/>
                <a:gd name="connsiteY1" fmla="*/ 2267 h 3010161"/>
                <a:gd name="connsiteX2" fmla="*/ 5767777 w 5770023"/>
                <a:gd name="connsiteY2" fmla="*/ 114561 h 3010161"/>
                <a:gd name="connsiteX3" fmla="*/ 4348051 w 5770023"/>
                <a:gd name="connsiteY3" fmla="*/ 3010161 h 3010161"/>
                <a:gd name="connsiteX4" fmla="*/ 8661 w 5770023"/>
                <a:gd name="connsiteY4" fmla="*/ 114561 h 3010161"/>
                <a:gd name="connsiteX0" fmla="*/ 8661 w 5778027"/>
                <a:gd name="connsiteY0" fmla="*/ 113704 h 3009304"/>
                <a:gd name="connsiteX1" fmla="*/ 3361461 w 5778027"/>
                <a:gd name="connsiteY1" fmla="*/ 1410 h 3009304"/>
                <a:gd name="connsiteX2" fmla="*/ 5775798 w 5778027"/>
                <a:gd name="connsiteY2" fmla="*/ 129746 h 3009304"/>
                <a:gd name="connsiteX3" fmla="*/ 4348051 w 5778027"/>
                <a:gd name="connsiteY3" fmla="*/ 3009304 h 3009304"/>
                <a:gd name="connsiteX4" fmla="*/ 8661 w 5778027"/>
                <a:gd name="connsiteY4" fmla="*/ 113704 h 3009304"/>
                <a:gd name="connsiteX0" fmla="*/ 8661 w 5775798"/>
                <a:gd name="connsiteY0" fmla="*/ 113704 h 3009304"/>
                <a:gd name="connsiteX1" fmla="*/ 3361461 w 5775798"/>
                <a:gd name="connsiteY1" fmla="*/ 1410 h 3009304"/>
                <a:gd name="connsiteX2" fmla="*/ 5775798 w 5775798"/>
                <a:gd name="connsiteY2" fmla="*/ 129746 h 3009304"/>
                <a:gd name="connsiteX3" fmla="*/ 4348051 w 5775798"/>
                <a:gd name="connsiteY3" fmla="*/ 3009304 h 3009304"/>
                <a:gd name="connsiteX4" fmla="*/ 8661 w 5775798"/>
                <a:gd name="connsiteY4" fmla="*/ 113704 h 3009304"/>
                <a:gd name="connsiteX0" fmla="*/ 8661 w 5775798"/>
                <a:gd name="connsiteY0" fmla="*/ 113704 h 3009304"/>
                <a:gd name="connsiteX1" fmla="*/ 3361461 w 5775798"/>
                <a:gd name="connsiteY1" fmla="*/ 1410 h 3009304"/>
                <a:gd name="connsiteX2" fmla="*/ 5775798 w 5775798"/>
                <a:gd name="connsiteY2" fmla="*/ 129746 h 3009304"/>
                <a:gd name="connsiteX3" fmla="*/ 4348051 w 5775798"/>
                <a:gd name="connsiteY3" fmla="*/ 3009304 h 3009304"/>
                <a:gd name="connsiteX4" fmla="*/ 8661 w 5775798"/>
                <a:gd name="connsiteY4" fmla="*/ 113704 h 3009304"/>
                <a:gd name="connsiteX0" fmla="*/ 8661 w 5775798"/>
                <a:gd name="connsiteY0" fmla="*/ 117077 h 3012677"/>
                <a:gd name="connsiteX1" fmla="*/ 3361461 w 5775798"/>
                <a:gd name="connsiteY1" fmla="*/ 4783 h 3012677"/>
                <a:gd name="connsiteX2" fmla="*/ 5775798 w 5775798"/>
                <a:gd name="connsiteY2" fmla="*/ 133119 h 3012677"/>
                <a:gd name="connsiteX3" fmla="*/ 4348051 w 5775798"/>
                <a:gd name="connsiteY3" fmla="*/ 3012677 h 3012677"/>
                <a:gd name="connsiteX4" fmla="*/ 8661 w 5775798"/>
                <a:gd name="connsiteY4" fmla="*/ 117077 h 3012677"/>
                <a:gd name="connsiteX0" fmla="*/ 8661 w 5775798"/>
                <a:gd name="connsiteY0" fmla="*/ 117077 h 3012677"/>
                <a:gd name="connsiteX1" fmla="*/ 3361461 w 5775798"/>
                <a:gd name="connsiteY1" fmla="*/ 4783 h 3012677"/>
                <a:gd name="connsiteX2" fmla="*/ 5775798 w 5775798"/>
                <a:gd name="connsiteY2" fmla="*/ 133119 h 3012677"/>
                <a:gd name="connsiteX3" fmla="*/ 4348051 w 5775798"/>
                <a:gd name="connsiteY3" fmla="*/ 3012677 h 3012677"/>
                <a:gd name="connsiteX4" fmla="*/ 8661 w 5775798"/>
                <a:gd name="connsiteY4" fmla="*/ 117077 h 3012677"/>
                <a:gd name="connsiteX0" fmla="*/ 3188 w 5770325"/>
                <a:gd name="connsiteY0" fmla="*/ 255247 h 3315603"/>
                <a:gd name="connsiteX1" fmla="*/ 3355988 w 5770325"/>
                <a:gd name="connsiteY1" fmla="*/ 142953 h 3315603"/>
                <a:gd name="connsiteX2" fmla="*/ 5770325 w 5770325"/>
                <a:gd name="connsiteY2" fmla="*/ 271289 h 3315603"/>
                <a:gd name="connsiteX3" fmla="*/ 2851530 w 5770325"/>
                <a:gd name="connsiteY3" fmla="*/ 3315603 h 3315603"/>
                <a:gd name="connsiteX4" fmla="*/ 3188 w 5770325"/>
                <a:gd name="connsiteY4" fmla="*/ 255247 h 3315603"/>
                <a:gd name="connsiteX0" fmla="*/ 3456 w 5770593"/>
                <a:gd name="connsiteY0" fmla="*/ 255247 h 3315603"/>
                <a:gd name="connsiteX1" fmla="*/ 3356256 w 5770593"/>
                <a:gd name="connsiteY1" fmla="*/ 142953 h 3315603"/>
                <a:gd name="connsiteX2" fmla="*/ 5770593 w 5770593"/>
                <a:gd name="connsiteY2" fmla="*/ 271289 h 3315603"/>
                <a:gd name="connsiteX3" fmla="*/ 2851798 w 5770593"/>
                <a:gd name="connsiteY3" fmla="*/ 3315603 h 3315603"/>
                <a:gd name="connsiteX4" fmla="*/ 3456 w 5770593"/>
                <a:gd name="connsiteY4" fmla="*/ 255247 h 3315603"/>
                <a:gd name="connsiteX0" fmla="*/ 3456 w 5770593"/>
                <a:gd name="connsiteY0" fmla="*/ 255247 h 3315603"/>
                <a:gd name="connsiteX1" fmla="*/ 3356256 w 5770593"/>
                <a:gd name="connsiteY1" fmla="*/ 142953 h 3315603"/>
                <a:gd name="connsiteX2" fmla="*/ 5770593 w 5770593"/>
                <a:gd name="connsiteY2" fmla="*/ 271289 h 3315603"/>
                <a:gd name="connsiteX3" fmla="*/ 2851798 w 5770593"/>
                <a:gd name="connsiteY3" fmla="*/ 3315603 h 3315603"/>
                <a:gd name="connsiteX4" fmla="*/ 3456 w 5770593"/>
                <a:gd name="connsiteY4" fmla="*/ 255247 h 3315603"/>
                <a:gd name="connsiteX0" fmla="*/ 3456 w 5770593"/>
                <a:gd name="connsiteY0" fmla="*/ 255247 h 3315603"/>
                <a:gd name="connsiteX1" fmla="*/ 3356256 w 5770593"/>
                <a:gd name="connsiteY1" fmla="*/ 142953 h 3315603"/>
                <a:gd name="connsiteX2" fmla="*/ 5770593 w 5770593"/>
                <a:gd name="connsiteY2" fmla="*/ 271289 h 3315603"/>
                <a:gd name="connsiteX3" fmla="*/ 2851798 w 5770593"/>
                <a:gd name="connsiteY3" fmla="*/ 3315603 h 3315603"/>
                <a:gd name="connsiteX4" fmla="*/ 3456 w 5770593"/>
                <a:gd name="connsiteY4" fmla="*/ 255247 h 3315603"/>
                <a:gd name="connsiteX0" fmla="*/ 3456 w 5770593"/>
                <a:gd name="connsiteY0" fmla="*/ 255247 h 3315603"/>
                <a:gd name="connsiteX1" fmla="*/ 3356256 w 5770593"/>
                <a:gd name="connsiteY1" fmla="*/ 142953 h 3315603"/>
                <a:gd name="connsiteX2" fmla="*/ 5770593 w 5770593"/>
                <a:gd name="connsiteY2" fmla="*/ 271289 h 3315603"/>
                <a:gd name="connsiteX3" fmla="*/ 2851798 w 5770593"/>
                <a:gd name="connsiteY3" fmla="*/ 3315603 h 3315603"/>
                <a:gd name="connsiteX4" fmla="*/ 3456 w 5770593"/>
                <a:gd name="connsiteY4" fmla="*/ 255247 h 3315603"/>
                <a:gd name="connsiteX0" fmla="*/ 674 w 5767811"/>
                <a:gd name="connsiteY0" fmla="*/ 393592 h 3453948"/>
                <a:gd name="connsiteX1" fmla="*/ 3065150 w 5767811"/>
                <a:gd name="connsiteY1" fmla="*/ 9449 h 3453948"/>
                <a:gd name="connsiteX2" fmla="*/ 5767811 w 5767811"/>
                <a:gd name="connsiteY2" fmla="*/ 409634 h 3453948"/>
                <a:gd name="connsiteX3" fmla="*/ 2849016 w 5767811"/>
                <a:gd name="connsiteY3" fmla="*/ 3453948 h 3453948"/>
                <a:gd name="connsiteX4" fmla="*/ 674 w 5767811"/>
                <a:gd name="connsiteY4" fmla="*/ 393592 h 3453948"/>
                <a:gd name="connsiteX0" fmla="*/ 49153 w 5816290"/>
                <a:gd name="connsiteY0" fmla="*/ 386339 h 3446695"/>
                <a:gd name="connsiteX1" fmla="*/ 3113629 w 5816290"/>
                <a:gd name="connsiteY1" fmla="*/ 2196 h 3446695"/>
                <a:gd name="connsiteX2" fmla="*/ 5816290 w 5816290"/>
                <a:gd name="connsiteY2" fmla="*/ 402381 h 3446695"/>
                <a:gd name="connsiteX3" fmla="*/ 2897495 w 5816290"/>
                <a:gd name="connsiteY3" fmla="*/ 3446695 h 3446695"/>
                <a:gd name="connsiteX4" fmla="*/ 49153 w 5816290"/>
                <a:gd name="connsiteY4" fmla="*/ 386339 h 3446695"/>
                <a:gd name="connsiteX0" fmla="*/ 49153 w 5826044"/>
                <a:gd name="connsiteY0" fmla="*/ 386339 h 3446695"/>
                <a:gd name="connsiteX1" fmla="*/ 3113629 w 5826044"/>
                <a:gd name="connsiteY1" fmla="*/ 2196 h 3446695"/>
                <a:gd name="connsiteX2" fmla="*/ 5816290 w 5826044"/>
                <a:gd name="connsiteY2" fmla="*/ 402381 h 3446695"/>
                <a:gd name="connsiteX3" fmla="*/ 2897495 w 5826044"/>
                <a:gd name="connsiteY3" fmla="*/ 3446695 h 3446695"/>
                <a:gd name="connsiteX4" fmla="*/ 49153 w 5826044"/>
                <a:gd name="connsiteY4" fmla="*/ 386339 h 3446695"/>
                <a:gd name="connsiteX0" fmla="*/ 49153 w 5826044"/>
                <a:gd name="connsiteY0" fmla="*/ 386782 h 3447138"/>
                <a:gd name="connsiteX1" fmla="*/ 3113629 w 5826044"/>
                <a:gd name="connsiteY1" fmla="*/ 2639 h 3447138"/>
                <a:gd name="connsiteX2" fmla="*/ 5816290 w 5826044"/>
                <a:gd name="connsiteY2" fmla="*/ 402824 h 3447138"/>
                <a:gd name="connsiteX3" fmla="*/ 2897495 w 5826044"/>
                <a:gd name="connsiteY3" fmla="*/ 3447138 h 3447138"/>
                <a:gd name="connsiteX4" fmla="*/ 49153 w 5826044"/>
                <a:gd name="connsiteY4" fmla="*/ 386782 h 3447138"/>
                <a:gd name="connsiteX0" fmla="*/ 49741 w 5801918"/>
                <a:gd name="connsiteY0" fmla="*/ 395020 h 3447138"/>
                <a:gd name="connsiteX1" fmla="*/ 3089503 w 5801918"/>
                <a:gd name="connsiteY1" fmla="*/ 2639 h 3447138"/>
                <a:gd name="connsiteX2" fmla="*/ 5792164 w 5801918"/>
                <a:gd name="connsiteY2" fmla="*/ 402824 h 3447138"/>
                <a:gd name="connsiteX3" fmla="*/ 2873369 w 5801918"/>
                <a:gd name="connsiteY3" fmla="*/ 3447138 h 3447138"/>
                <a:gd name="connsiteX4" fmla="*/ 49741 w 5801918"/>
                <a:gd name="connsiteY4" fmla="*/ 395020 h 3447138"/>
                <a:gd name="connsiteX0" fmla="*/ 30586 w 5782763"/>
                <a:gd name="connsiteY0" fmla="*/ 406287 h 3458405"/>
                <a:gd name="connsiteX1" fmla="*/ 3070348 w 5782763"/>
                <a:gd name="connsiteY1" fmla="*/ 13906 h 3458405"/>
                <a:gd name="connsiteX2" fmla="*/ 5773009 w 5782763"/>
                <a:gd name="connsiteY2" fmla="*/ 414091 h 3458405"/>
                <a:gd name="connsiteX3" fmla="*/ 2854214 w 5782763"/>
                <a:gd name="connsiteY3" fmla="*/ 3458405 h 3458405"/>
                <a:gd name="connsiteX4" fmla="*/ 30586 w 5782763"/>
                <a:gd name="connsiteY4" fmla="*/ 406287 h 3458405"/>
                <a:gd name="connsiteX0" fmla="*/ 31264 w 5742252"/>
                <a:gd name="connsiteY0" fmla="*/ 469161 h 3447139"/>
                <a:gd name="connsiteX1" fmla="*/ 3029837 w 5742252"/>
                <a:gd name="connsiteY1" fmla="*/ 2640 h 3447139"/>
                <a:gd name="connsiteX2" fmla="*/ 5732498 w 5742252"/>
                <a:gd name="connsiteY2" fmla="*/ 402825 h 3447139"/>
                <a:gd name="connsiteX3" fmla="*/ 2813703 w 5742252"/>
                <a:gd name="connsiteY3" fmla="*/ 3447139 h 3447139"/>
                <a:gd name="connsiteX4" fmla="*/ 31264 w 5742252"/>
                <a:gd name="connsiteY4" fmla="*/ 469161 h 3447139"/>
                <a:gd name="connsiteX0" fmla="*/ 232 w 5711220"/>
                <a:gd name="connsiteY0" fmla="*/ 500755 h 3478733"/>
                <a:gd name="connsiteX1" fmla="*/ 2644578 w 5711220"/>
                <a:gd name="connsiteY1" fmla="*/ 1283 h 3478733"/>
                <a:gd name="connsiteX2" fmla="*/ 5701466 w 5711220"/>
                <a:gd name="connsiteY2" fmla="*/ 434419 h 3478733"/>
                <a:gd name="connsiteX3" fmla="*/ 2782671 w 5711220"/>
                <a:gd name="connsiteY3" fmla="*/ 3478733 h 3478733"/>
                <a:gd name="connsiteX4" fmla="*/ 232 w 5711220"/>
                <a:gd name="connsiteY4" fmla="*/ 500755 h 3478733"/>
                <a:gd name="connsiteX0" fmla="*/ 233 w 5711221"/>
                <a:gd name="connsiteY0" fmla="*/ 500755 h 3478733"/>
                <a:gd name="connsiteX1" fmla="*/ 2644579 w 5711221"/>
                <a:gd name="connsiteY1" fmla="*/ 1283 h 3478733"/>
                <a:gd name="connsiteX2" fmla="*/ 5701467 w 5711221"/>
                <a:gd name="connsiteY2" fmla="*/ 434419 h 3478733"/>
                <a:gd name="connsiteX3" fmla="*/ 2782672 w 5711221"/>
                <a:gd name="connsiteY3" fmla="*/ 3478733 h 3478733"/>
                <a:gd name="connsiteX4" fmla="*/ 233 w 5711221"/>
                <a:gd name="connsiteY4" fmla="*/ 500755 h 3478733"/>
                <a:gd name="connsiteX0" fmla="*/ 705 w 5711693"/>
                <a:gd name="connsiteY0" fmla="*/ 508812 h 3486790"/>
                <a:gd name="connsiteX1" fmla="*/ 2999278 w 5711693"/>
                <a:gd name="connsiteY1" fmla="*/ 1102 h 3486790"/>
                <a:gd name="connsiteX2" fmla="*/ 5701939 w 5711693"/>
                <a:gd name="connsiteY2" fmla="*/ 442476 h 3486790"/>
                <a:gd name="connsiteX3" fmla="*/ 2783144 w 5711693"/>
                <a:gd name="connsiteY3" fmla="*/ 3486790 h 3486790"/>
                <a:gd name="connsiteX4" fmla="*/ 705 w 5711693"/>
                <a:gd name="connsiteY4" fmla="*/ 508812 h 3486790"/>
                <a:gd name="connsiteX0" fmla="*/ 705 w 5711693"/>
                <a:gd name="connsiteY0" fmla="*/ 513621 h 3491599"/>
                <a:gd name="connsiteX1" fmla="*/ 2999278 w 5711693"/>
                <a:gd name="connsiteY1" fmla="*/ 5911 h 3491599"/>
                <a:gd name="connsiteX2" fmla="*/ 5701939 w 5711693"/>
                <a:gd name="connsiteY2" fmla="*/ 447285 h 3491599"/>
                <a:gd name="connsiteX3" fmla="*/ 2783144 w 5711693"/>
                <a:gd name="connsiteY3" fmla="*/ 3491599 h 3491599"/>
                <a:gd name="connsiteX4" fmla="*/ 705 w 5711693"/>
                <a:gd name="connsiteY4" fmla="*/ 513621 h 3491599"/>
                <a:gd name="connsiteX0" fmla="*/ 705 w 5701945"/>
                <a:gd name="connsiteY0" fmla="*/ 513621 h 3491599"/>
                <a:gd name="connsiteX1" fmla="*/ 2999278 w 5701945"/>
                <a:gd name="connsiteY1" fmla="*/ 5911 h 3491599"/>
                <a:gd name="connsiteX2" fmla="*/ 5701939 w 5701945"/>
                <a:gd name="connsiteY2" fmla="*/ 447285 h 3491599"/>
                <a:gd name="connsiteX3" fmla="*/ 2783144 w 5701945"/>
                <a:gd name="connsiteY3" fmla="*/ 3491599 h 3491599"/>
                <a:gd name="connsiteX4" fmla="*/ 705 w 5701945"/>
                <a:gd name="connsiteY4" fmla="*/ 513621 h 3491599"/>
                <a:gd name="connsiteX0" fmla="*/ 696 w 5718411"/>
                <a:gd name="connsiteY0" fmla="*/ 554810 h 3491599"/>
                <a:gd name="connsiteX1" fmla="*/ 3015744 w 5718411"/>
                <a:gd name="connsiteY1" fmla="*/ 5911 h 3491599"/>
                <a:gd name="connsiteX2" fmla="*/ 5718405 w 5718411"/>
                <a:gd name="connsiteY2" fmla="*/ 447285 h 3491599"/>
                <a:gd name="connsiteX3" fmla="*/ 2799610 w 5718411"/>
                <a:gd name="connsiteY3" fmla="*/ 3491599 h 3491599"/>
                <a:gd name="connsiteX4" fmla="*/ 696 w 5718411"/>
                <a:gd name="connsiteY4" fmla="*/ 554810 h 3491599"/>
                <a:gd name="connsiteX0" fmla="*/ 10 w 5717725"/>
                <a:gd name="connsiteY0" fmla="*/ 554810 h 3491599"/>
                <a:gd name="connsiteX1" fmla="*/ 3015058 w 5717725"/>
                <a:gd name="connsiteY1" fmla="*/ 5911 h 3491599"/>
                <a:gd name="connsiteX2" fmla="*/ 5717719 w 5717725"/>
                <a:gd name="connsiteY2" fmla="*/ 447285 h 3491599"/>
                <a:gd name="connsiteX3" fmla="*/ 2798924 w 5717725"/>
                <a:gd name="connsiteY3" fmla="*/ 3491599 h 3491599"/>
                <a:gd name="connsiteX4" fmla="*/ 10 w 5717725"/>
                <a:gd name="connsiteY4" fmla="*/ 554810 h 3491599"/>
                <a:gd name="connsiteX0" fmla="*/ 54 w 5717768"/>
                <a:gd name="connsiteY0" fmla="*/ 562096 h 3498885"/>
                <a:gd name="connsiteX1" fmla="*/ 2858583 w 5717768"/>
                <a:gd name="connsiteY1" fmla="*/ 4959 h 3498885"/>
                <a:gd name="connsiteX2" fmla="*/ 5717763 w 5717768"/>
                <a:gd name="connsiteY2" fmla="*/ 454571 h 3498885"/>
                <a:gd name="connsiteX3" fmla="*/ 2798968 w 5717768"/>
                <a:gd name="connsiteY3" fmla="*/ 3498885 h 3498885"/>
                <a:gd name="connsiteX4" fmla="*/ 54 w 5717768"/>
                <a:gd name="connsiteY4" fmla="*/ 562096 h 3498885"/>
                <a:gd name="connsiteX0" fmla="*/ 54 w 5717768"/>
                <a:gd name="connsiteY0" fmla="*/ 562096 h 3498885"/>
                <a:gd name="connsiteX1" fmla="*/ 2858583 w 5717768"/>
                <a:gd name="connsiteY1" fmla="*/ 4959 h 3498885"/>
                <a:gd name="connsiteX2" fmla="*/ 5717763 w 5717768"/>
                <a:gd name="connsiteY2" fmla="*/ 454571 h 3498885"/>
                <a:gd name="connsiteX3" fmla="*/ 2798968 w 5717768"/>
                <a:gd name="connsiteY3" fmla="*/ 3498885 h 3498885"/>
                <a:gd name="connsiteX4" fmla="*/ 54 w 5717768"/>
                <a:gd name="connsiteY4" fmla="*/ 562096 h 3498885"/>
                <a:gd name="connsiteX0" fmla="*/ 32 w 5717746"/>
                <a:gd name="connsiteY0" fmla="*/ 562096 h 3498911"/>
                <a:gd name="connsiteX1" fmla="*/ 2858561 w 5717746"/>
                <a:gd name="connsiteY1" fmla="*/ 4959 h 3498911"/>
                <a:gd name="connsiteX2" fmla="*/ 5717741 w 5717746"/>
                <a:gd name="connsiteY2" fmla="*/ 454571 h 3498911"/>
                <a:gd name="connsiteX3" fmla="*/ 2798946 w 5717746"/>
                <a:gd name="connsiteY3" fmla="*/ 3498885 h 3498911"/>
                <a:gd name="connsiteX4" fmla="*/ 32 w 5717746"/>
                <a:gd name="connsiteY4" fmla="*/ 562096 h 3498911"/>
                <a:gd name="connsiteX0" fmla="*/ 32 w 5717746"/>
                <a:gd name="connsiteY0" fmla="*/ 562096 h 3498911"/>
                <a:gd name="connsiteX1" fmla="*/ 2858561 w 5717746"/>
                <a:gd name="connsiteY1" fmla="*/ 4959 h 3498911"/>
                <a:gd name="connsiteX2" fmla="*/ 5717741 w 5717746"/>
                <a:gd name="connsiteY2" fmla="*/ 454571 h 3498911"/>
                <a:gd name="connsiteX3" fmla="*/ 2798946 w 5717746"/>
                <a:gd name="connsiteY3" fmla="*/ 3498885 h 3498911"/>
                <a:gd name="connsiteX4" fmla="*/ 32 w 5717746"/>
                <a:gd name="connsiteY4" fmla="*/ 562096 h 3498911"/>
                <a:gd name="connsiteX0" fmla="*/ 67 w 5717781"/>
                <a:gd name="connsiteY0" fmla="*/ 562096 h 3498885"/>
                <a:gd name="connsiteX1" fmla="*/ 2858596 w 5717781"/>
                <a:gd name="connsiteY1" fmla="*/ 4959 h 3498885"/>
                <a:gd name="connsiteX2" fmla="*/ 5717776 w 5717781"/>
                <a:gd name="connsiteY2" fmla="*/ 454571 h 3498885"/>
                <a:gd name="connsiteX3" fmla="*/ 2798981 w 5717781"/>
                <a:gd name="connsiteY3" fmla="*/ 3498885 h 3498885"/>
                <a:gd name="connsiteX4" fmla="*/ 67 w 5717781"/>
                <a:gd name="connsiteY4" fmla="*/ 562096 h 3498885"/>
                <a:gd name="connsiteX0" fmla="*/ 67 w 5717781"/>
                <a:gd name="connsiteY0" fmla="*/ 562096 h 3498885"/>
                <a:gd name="connsiteX1" fmla="*/ 2858596 w 5717781"/>
                <a:gd name="connsiteY1" fmla="*/ 4959 h 3498885"/>
                <a:gd name="connsiteX2" fmla="*/ 5717776 w 5717781"/>
                <a:gd name="connsiteY2" fmla="*/ 454571 h 3498885"/>
                <a:gd name="connsiteX3" fmla="*/ 2798981 w 5717781"/>
                <a:gd name="connsiteY3" fmla="*/ 3498885 h 3498885"/>
                <a:gd name="connsiteX4" fmla="*/ 67 w 5717781"/>
                <a:gd name="connsiteY4" fmla="*/ 562096 h 3498885"/>
                <a:gd name="connsiteX0" fmla="*/ 67 w 5717776"/>
                <a:gd name="connsiteY0" fmla="*/ 560097 h 3496886"/>
                <a:gd name="connsiteX1" fmla="*/ 2858596 w 5717776"/>
                <a:gd name="connsiteY1" fmla="*/ 2960 h 3496886"/>
                <a:gd name="connsiteX2" fmla="*/ 5717776 w 5717776"/>
                <a:gd name="connsiteY2" fmla="*/ 452572 h 3496886"/>
                <a:gd name="connsiteX3" fmla="*/ 2798981 w 5717776"/>
                <a:gd name="connsiteY3" fmla="*/ 3496886 h 3496886"/>
                <a:gd name="connsiteX4" fmla="*/ 67 w 5717776"/>
                <a:gd name="connsiteY4" fmla="*/ 560097 h 3496886"/>
                <a:gd name="connsiteX0" fmla="*/ 67 w 5731285"/>
                <a:gd name="connsiteY0" fmla="*/ 560097 h 3496886"/>
                <a:gd name="connsiteX1" fmla="*/ 2858596 w 5731285"/>
                <a:gd name="connsiteY1" fmla="*/ 2960 h 3496886"/>
                <a:gd name="connsiteX2" fmla="*/ 5717776 w 5731285"/>
                <a:gd name="connsiteY2" fmla="*/ 452572 h 3496886"/>
                <a:gd name="connsiteX3" fmla="*/ 2798981 w 5731285"/>
                <a:gd name="connsiteY3" fmla="*/ 3496886 h 3496886"/>
                <a:gd name="connsiteX4" fmla="*/ 67 w 5731285"/>
                <a:gd name="connsiteY4" fmla="*/ 560097 h 3496886"/>
                <a:gd name="connsiteX0" fmla="*/ 67 w 5731285"/>
                <a:gd name="connsiteY0" fmla="*/ 557285 h 3494074"/>
                <a:gd name="connsiteX1" fmla="*/ 2858596 w 5731285"/>
                <a:gd name="connsiteY1" fmla="*/ 148 h 3494074"/>
                <a:gd name="connsiteX2" fmla="*/ 5717776 w 5731285"/>
                <a:gd name="connsiteY2" fmla="*/ 449760 h 3494074"/>
                <a:gd name="connsiteX3" fmla="*/ 2798981 w 5731285"/>
                <a:gd name="connsiteY3" fmla="*/ 3494074 h 3494074"/>
                <a:gd name="connsiteX4" fmla="*/ 67 w 5731285"/>
                <a:gd name="connsiteY4" fmla="*/ 557285 h 3494074"/>
                <a:gd name="connsiteX0" fmla="*/ 5988 w 5737206"/>
                <a:gd name="connsiteY0" fmla="*/ 557285 h 3494074"/>
                <a:gd name="connsiteX1" fmla="*/ 2864517 w 5737206"/>
                <a:gd name="connsiteY1" fmla="*/ 148 h 3494074"/>
                <a:gd name="connsiteX2" fmla="*/ 5723697 w 5737206"/>
                <a:gd name="connsiteY2" fmla="*/ 449760 h 3494074"/>
                <a:gd name="connsiteX3" fmla="*/ 2804902 w 5737206"/>
                <a:gd name="connsiteY3" fmla="*/ 3494074 h 3494074"/>
                <a:gd name="connsiteX4" fmla="*/ 5988 w 5737206"/>
                <a:gd name="connsiteY4" fmla="*/ 557285 h 3494074"/>
                <a:gd name="connsiteX0" fmla="*/ 51 w 5731269"/>
                <a:gd name="connsiteY0" fmla="*/ 320110 h 3256899"/>
                <a:gd name="connsiteX1" fmla="*/ 2850342 w 5731269"/>
                <a:gd name="connsiteY1" fmla="*/ 67773 h 3256899"/>
                <a:gd name="connsiteX2" fmla="*/ 5717760 w 5731269"/>
                <a:gd name="connsiteY2" fmla="*/ 212585 h 3256899"/>
                <a:gd name="connsiteX3" fmla="*/ 2798965 w 5731269"/>
                <a:gd name="connsiteY3" fmla="*/ 3256899 h 3256899"/>
                <a:gd name="connsiteX4" fmla="*/ 51 w 5731269"/>
                <a:gd name="connsiteY4" fmla="*/ 320110 h 3256899"/>
                <a:gd name="connsiteX0" fmla="*/ 51 w 5731269"/>
                <a:gd name="connsiteY0" fmla="*/ 320110 h 3256899"/>
                <a:gd name="connsiteX1" fmla="*/ 2850342 w 5731269"/>
                <a:gd name="connsiteY1" fmla="*/ 67773 h 3256899"/>
                <a:gd name="connsiteX2" fmla="*/ 5717760 w 5731269"/>
                <a:gd name="connsiteY2" fmla="*/ 212585 h 3256899"/>
                <a:gd name="connsiteX3" fmla="*/ 2798965 w 5731269"/>
                <a:gd name="connsiteY3" fmla="*/ 3256899 h 3256899"/>
                <a:gd name="connsiteX4" fmla="*/ 51 w 5731269"/>
                <a:gd name="connsiteY4" fmla="*/ 320110 h 3256899"/>
                <a:gd name="connsiteX0" fmla="*/ 9878 w 5741096"/>
                <a:gd name="connsiteY0" fmla="*/ 253995 h 3190784"/>
                <a:gd name="connsiteX1" fmla="*/ 2860169 w 5741096"/>
                <a:gd name="connsiteY1" fmla="*/ 1658 h 3190784"/>
                <a:gd name="connsiteX2" fmla="*/ 5727587 w 5741096"/>
                <a:gd name="connsiteY2" fmla="*/ 146470 h 3190784"/>
                <a:gd name="connsiteX3" fmla="*/ 2808792 w 5741096"/>
                <a:gd name="connsiteY3" fmla="*/ 3190784 h 3190784"/>
                <a:gd name="connsiteX4" fmla="*/ 9878 w 5741096"/>
                <a:gd name="connsiteY4" fmla="*/ 253995 h 3190784"/>
                <a:gd name="connsiteX0" fmla="*/ 9940 w 5732920"/>
                <a:gd name="connsiteY0" fmla="*/ 189256 h 3191948"/>
                <a:gd name="connsiteX1" fmla="*/ 2851993 w 5732920"/>
                <a:gd name="connsiteY1" fmla="*/ 2822 h 3191948"/>
                <a:gd name="connsiteX2" fmla="*/ 5719411 w 5732920"/>
                <a:gd name="connsiteY2" fmla="*/ 147634 h 3191948"/>
                <a:gd name="connsiteX3" fmla="*/ 2800616 w 5732920"/>
                <a:gd name="connsiteY3" fmla="*/ 3191948 h 3191948"/>
                <a:gd name="connsiteX4" fmla="*/ 9940 w 5732920"/>
                <a:gd name="connsiteY4" fmla="*/ 189256 h 3191948"/>
                <a:gd name="connsiteX0" fmla="*/ 9940 w 5732920"/>
                <a:gd name="connsiteY0" fmla="*/ 189256 h 3191948"/>
                <a:gd name="connsiteX1" fmla="*/ 2851993 w 5732920"/>
                <a:gd name="connsiteY1" fmla="*/ 2822 h 3191948"/>
                <a:gd name="connsiteX2" fmla="*/ 5719411 w 5732920"/>
                <a:gd name="connsiteY2" fmla="*/ 172347 h 3191948"/>
                <a:gd name="connsiteX3" fmla="*/ 2800616 w 5732920"/>
                <a:gd name="connsiteY3" fmla="*/ 3191948 h 3191948"/>
                <a:gd name="connsiteX4" fmla="*/ 9940 w 5732920"/>
                <a:gd name="connsiteY4" fmla="*/ 189256 h 3191948"/>
                <a:gd name="connsiteX0" fmla="*/ 9940 w 5732920"/>
                <a:gd name="connsiteY0" fmla="*/ 209972 h 3212664"/>
                <a:gd name="connsiteX1" fmla="*/ 2851993 w 5732920"/>
                <a:gd name="connsiteY1" fmla="*/ 23538 h 3212664"/>
                <a:gd name="connsiteX2" fmla="*/ 5719411 w 5732920"/>
                <a:gd name="connsiteY2" fmla="*/ 193063 h 3212664"/>
                <a:gd name="connsiteX3" fmla="*/ 2800616 w 5732920"/>
                <a:gd name="connsiteY3" fmla="*/ 3212664 h 3212664"/>
                <a:gd name="connsiteX4" fmla="*/ 9940 w 5732920"/>
                <a:gd name="connsiteY4" fmla="*/ 209972 h 3212664"/>
                <a:gd name="connsiteX0" fmla="*/ 9940 w 5751036"/>
                <a:gd name="connsiteY0" fmla="*/ 209972 h 3212664"/>
                <a:gd name="connsiteX1" fmla="*/ 2851993 w 5751036"/>
                <a:gd name="connsiteY1" fmla="*/ 23538 h 3212664"/>
                <a:gd name="connsiteX2" fmla="*/ 5719411 w 5751036"/>
                <a:gd name="connsiteY2" fmla="*/ 193063 h 3212664"/>
                <a:gd name="connsiteX3" fmla="*/ 2800616 w 5751036"/>
                <a:gd name="connsiteY3" fmla="*/ 3212664 h 3212664"/>
                <a:gd name="connsiteX4" fmla="*/ 9940 w 5751036"/>
                <a:gd name="connsiteY4" fmla="*/ 209972 h 3212664"/>
                <a:gd name="connsiteX0" fmla="*/ 25057 w 5766153"/>
                <a:gd name="connsiteY0" fmla="*/ 209972 h 3212664"/>
                <a:gd name="connsiteX1" fmla="*/ 2867110 w 5766153"/>
                <a:gd name="connsiteY1" fmla="*/ 23538 h 3212664"/>
                <a:gd name="connsiteX2" fmla="*/ 5734528 w 5766153"/>
                <a:gd name="connsiteY2" fmla="*/ 193063 h 3212664"/>
                <a:gd name="connsiteX3" fmla="*/ 2815733 w 5766153"/>
                <a:gd name="connsiteY3" fmla="*/ 3212664 h 3212664"/>
                <a:gd name="connsiteX4" fmla="*/ 25057 w 5766153"/>
                <a:gd name="connsiteY4" fmla="*/ 209972 h 3212664"/>
                <a:gd name="connsiteX0" fmla="*/ 3 w 5741099"/>
                <a:gd name="connsiteY0" fmla="*/ 324399 h 3327091"/>
                <a:gd name="connsiteX1" fmla="*/ 2776154 w 5741099"/>
                <a:gd name="connsiteY1" fmla="*/ 72062 h 3327091"/>
                <a:gd name="connsiteX2" fmla="*/ 5709474 w 5741099"/>
                <a:gd name="connsiteY2" fmla="*/ 307490 h 3327091"/>
                <a:gd name="connsiteX3" fmla="*/ 2790679 w 5741099"/>
                <a:gd name="connsiteY3" fmla="*/ 3327091 h 3327091"/>
                <a:gd name="connsiteX4" fmla="*/ 3 w 5741099"/>
                <a:gd name="connsiteY4" fmla="*/ 324399 h 3327091"/>
                <a:gd name="connsiteX0" fmla="*/ 17078 w 5758174"/>
                <a:gd name="connsiteY0" fmla="*/ 257747 h 3260439"/>
                <a:gd name="connsiteX1" fmla="*/ 2793229 w 5758174"/>
                <a:gd name="connsiteY1" fmla="*/ 5410 h 3260439"/>
                <a:gd name="connsiteX2" fmla="*/ 5726549 w 5758174"/>
                <a:gd name="connsiteY2" fmla="*/ 240838 h 3260439"/>
                <a:gd name="connsiteX3" fmla="*/ 2807754 w 5758174"/>
                <a:gd name="connsiteY3" fmla="*/ 3260439 h 3260439"/>
                <a:gd name="connsiteX4" fmla="*/ 17078 w 5758174"/>
                <a:gd name="connsiteY4" fmla="*/ 257747 h 3260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8174" h="3260439">
                  <a:moveTo>
                    <a:pt x="17078" y="257747"/>
                  </a:moveTo>
                  <a:cubicBezTo>
                    <a:pt x="195889" y="36518"/>
                    <a:pt x="1808879" y="20585"/>
                    <a:pt x="2793229" y="5410"/>
                  </a:cubicBezTo>
                  <a:cubicBezTo>
                    <a:pt x="3833292" y="-2611"/>
                    <a:pt x="5466697" y="-35129"/>
                    <a:pt x="5726549" y="240838"/>
                  </a:cubicBezTo>
                  <a:cubicBezTo>
                    <a:pt x="5982572" y="574975"/>
                    <a:pt x="4654765" y="3222864"/>
                    <a:pt x="2807754" y="3260439"/>
                  </a:cubicBezTo>
                  <a:cubicBezTo>
                    <a:pt x="1083734" y="3261306"/>
                    <a:pt x="-161733" y="478976"/>
                    <a:pt x="17078" y="257747"/>
                  </a:cubicBezTo>
                  <a:close/>
                </a:path>
              </a:pathLst>
            </a:custGeom>
            <a:solidFill>
              <a:schemeClr val="accent6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73650" y="2399787"/>
              <a:ext cx="670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Solid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20922" y="1490066"/>
              <a:ext cx="85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Liquid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43505" y="1659891"/>
            <a:ext cx="2893774" cy="804447"/>
            <a:chOff x="1043505" y="1659891"/>
            <a:chExt cx="2893774" cy="804447"/>
          </a:xfrm>
        </p:grpSpPr>
        <p:cxnSp>
          <p:nvCxnSpPr>
            <p:cNvPr id="99" name="Straight Arrow Connector 98"/>
            <p:cNvCxnSpPr/>
            <p:nvPr/>
          </p:nvCxnSpPr>
          <p:spPr>
            <a:xfrm>
              <a:off x="3105150" y="2135152"/>
              <a:ext cx="324000" cy="32400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1510912" y="2140338"/>
              <a:ext cx="324000" cy="32400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V="1">
              <a:off x="1043505" y="1674732"/>
              <a:ext cx="432000" cy="18000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3505279" y="1659891"/>
              <a:ext cx="432000" cy="18000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595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30</a:t>
            </a:fld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6000" y="215999"/>
            <a:ext cx="5985295" cy="925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Comparison with literature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3850" y="1285875"/>
                <a:ext cx="8561383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Observations: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Max. temperature is higher than expected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Melt pool dimensions are larger than expected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Max. velocity is smaller than expected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Surface deformation is different than in experiment</a:t>
                </a:r>
              </a:p>
              <a:p>
                <a:endParaRPr lang="de-DE" dirty="0"/>
              </a:p>
              <a:p>
                <a:r>
                  <a:rPr lang="de-DE" dirty="0" smtClean="0"/>
                  <a:t>Possible explanation for discrepancies: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Input power too high?	</a:t>
                </a:r>
                <a:r>
                  <a:rPr lang="de-DE" dirty="0" smtClean="0"/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No, verified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More time has passed?</a:t>
                </a:r>
                <a:r>
                  <a:rPr lang="de-DE" dirty="0"/>
                  <a:t>	</a:t>
                </a:r>
                <a:r>
                  <a:rPr lang="de-DE" dirty="0" smtClean="0"/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No, </a:t>
                </a:r>
                <a:r>
                  <a:rPr lang="de-DE" dirty="0" smtClean="0"/>
                  <a:t>same 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Boundary conditions wrong? 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smtClean="0"/>
                  <a:t>possible, no </a:t>
                </a:r>
                <a:r>
                  <a:rPr lang="de-DE" dirty="0"/>
                  <a:t>problem found yet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Material properties wrong</a:t>
                </a:r>
                <a:r>
                  <a:rPr lang="de-DE" dirty="0"/>
                  <a:t>? 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smtClean="0"/>
                  <a:t>possible, no </a:t>
                </a:r>
                <a:r>
                  <a:rPr lang="de-DE" dirty="0"/>
                  <a:t>problem found </a:t>
                </a:r>
                <a:r>
                  <a:rPr lang="de-DE" dirty="0" smtClean="0"/>
                  <a:t>yet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Deformed surface affecting result?</a:t>
                </a:r>
                <a:r>
                  <a:rPr lang="de-DE" dirty="0" smtClean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possible, </a:t>
                </a:r>
                <a:r>
                  <a:rPr lang="de-DE" dirty="0" smtClean="0"/>
                  <a:t>but not sure how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Bug in the code?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de-DE" dirty="0" smtClean="0">
                    <a:ea typeface="Cambria Math" panose="02040503050406030204" pitchFamily="18" charset="0"/>
                  </a:rPr>
                  <a:t>	</a:t>
                </a:r>
                <a:r>
                  <a:rPr lang="de-DE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smtClean="0"/>
                  <a:t>very possible, all features are validated on their</a:t>
                </a:r>
                <a:br>
                  <a:rPr lang="de-DE" dirty="0" smtClean="0"/>
                </a:br>
                <a:r>
                  <a:rPr lang="de-DE" dirty="0" smtClean="0"/>
                  <a:t>				     own, but not necessarily in combination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r>
                  <a:rPr lang="de-DE" dirty="0" smtClean="0">
                    <a:sym typeface="Wingdings" panose="05000000000000000000" pitchFamily="2" charset="2"/>
                  </a:rPr>
                  <a:t> More work needed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1285875"/>
                <a:ext cx="8561383" cy="4524315"/>
              </a:xfrm>
              <a:prstGeom prst="rect">
                <a:avLst/>
              </a:prstGeom>
              <a:blipFill rotWithShape="0">
                <a:blip r:embed="rId2"/>
                <a:stretch>
                  <a:fillRect l="-569" t="-809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032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These particular results are not </a:t>
            </a:r>
            <a:r>
              <a:rPr lang="de-DE" dirty="0" smtClean="0"/>
              <a:t>reliable</a:t>
            </a:r>
            <a:r>
              <a:rPr lang="de-DE" dirty="0" smtClean="0"/>
              <a:t>, but</a:t>
            </a:r>
          </a:p>
          <a:p>
            <a:r>
              <a:rPr lang="de-DE" dirty="0" smtClean="0"/>
              <a:t>PFEM handles well</a:t>
            </a:r>
          </a:p>
          <a:p>
            <a:pPr lvl="1"/>
            <a:r>
              <a:rPr lang="de-DE" dirty="0"/>
              <a:t>f</a:t>
            </a:r>
            <a:r>
              <a:rPr lang="de-DE" dirty="0" smtClean="0"/>
              <a:t>ree surface deformation</a:t>
            </a:r>
          </a:p>
          <a:p>
            <a:pPr lvl="1"/>
            <a:r>
              <a:rPr lang="de-DE" dirty="0"/>
              <a:t>p</a:t>
            </a:r>
            <a:r>
              <a:rPr lang="de-DE" dirty="0" smtClean="0"/>
              <a:t>hase change with latent heat</a:t>
            </a:r>
          </a:p>
          <a:p>
            <a:pPr lvl="1"/>
            <a:r>
              <a:rPr lang="de-DE" dirty="0"/>
              <a:t>s</a:t>
            </a:r>
            <a:r>
              <a:rPr lang="de-DE" dirty="0" smtClean="0"/>
              <a:t>urface tension &amp; Marangoni effect</a:t>
            </a:r>
          </a:p>
          <a:p>
            <a:pPr lvl="1"/>
            <a:r>
              <a:rPr lang="de-DE" dirty="0"/>
              <a:t>a</a:t>
            </a:r>
            <a:r>
              <a:rPr lang="de-DE" dirty="0" smtClean="0"/>
              <a:t>daptive mesh refinement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6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Future work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6000" y="1400175"/>
                <a:ext cx="8712000" cy="4863825"/>
              </a:xfrm>
            </p:spPr>
            <p:txBody>
              <a:bodyPr>
                <a:normAutofit/>
              </a:bodyPr>
              <a:lstStyle/>
              <a:p>
                <a:r>
                  <a:rPr lang="de-DE" sz="2400" dirty="0" smtClean="0"/>
                  <a:t>Explain different results</a:t>
                </a:r>
              </a:p>
              <a:p>
                <a:r>
                  <a:rPr lang="de-DE" sz="2400" dirty="0" smtClean="0"/>
                  <a:t>Compare </a:t>
                </a:r>
                <a:r>
                  <a:rPr lang="de-DE" sz="2400" dirty="0"/>
                  <a:t>with more literature </a:t>
                </a:r>
                <a:r>
                  <a:rPr lang="de-DE" sz="2400" dirty="0" smtClean="0"/>
                  <a:t>cases</a:t>
                </a:r>
              </a:p>
              <a:p>
                <a:r>
                  <a:rPr lang="de-DE" sz="2400" dirty="0" smtClean="0"/>
                  <a:t>Add more physics for more advanced cases</a:t>
                </a:r>
              </a:p>
              <a:p>
                <a:pPr lvl="1"/>
                <a:r>
                  <a:rPr lang="de-DE" sz="2000" dirty="0" smtClean="0"/>
                  <a:t>Recoil pressure</a:t>
                </a:r>
              </a:p>
              <a:p>
                <a:pPr lvl="1"/>
                <a:r>
                  <a:rPr lang="de-DE" sz="2000" dirty="0" smtClean="0"/>
                  <a:t>Evaporative cooling</a:t>
                </a:r>
                <a:endParaRPr lang="en-US" sz="2000" dirty="0"/>
              </a:p>
              <a:p>
                <a:r>
                  <a:rPr lang="de-DE" sz="2400" dirty="0"/>
                  <a:t>More realistic heat source </a:t>
                </a:r>
                <a:br>
                  <a:rPr lang="de-DE" sz="2400" dirty="0"/>
                </a:br>
                <a:r>
                  <a:rPr lang="de-DE" sz="2400" dirty="0" smtClean="0"/>
                  <a:t>(Gaussian </a:t>
                </a:r>
                <a:r>
                  <a:rPr lang="de-DE" sz="2400" dirty="0"/>
                  <a:t>distr. over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de-DE" sz="2400" dirty="0"/>
                  <a:t> + Beer-Lambert law over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de-DE" sz="2400" dirty="0"/>
                  <a:t>)</a:t>
                </a:r>
              </a:p>
              <a:p>
                <a:r>
                  <a:rPr lang="de-DE" sz="2400" dirty="0" smtClean="0"/>
                  <a:t>Add a powder phase (for additive manufacturing, e.g. SLM)</a:t>
                </a:r>
              </a:p>
              <a:p>
                <a:pPr lvl="1"/>
                <a:r>
                  <a:rPr lang="de-DE" sz="2000" dirty="0" smtClean="0"/>
                  <a:t>As continuous phase (simple, but suitable for ceramics, not metals)</a:t>
                </a:r>
              </a:p>
              <a:p>
                <a:pPr lvl="1"/>
                <a:r>
                  <a:rPr lang="de-DE" sz="2000" dirty="0" smtClean="0"/>
                  <a:t>Incl. Effective heat conduction</a:t>
                </a:r>
              </a:p>
              <a:p>
                <a:r>
                  <a:rPr lang="de-DE" sz="2400" dirty="0" smtClean="0"/>
                  <a:t>Implementation of elasto-plastic solid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000" y="1400175"/>
                <a:ext cx="8712000" cy="4863825"/>
              </a:xfrm>
              <a:blipFill>
                <a:blip r:embed="rId2"/>
                <a:stretch>
                  <a:fillRect l="-909" t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Proposed approach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2027080"/>
            <a:ext cx="8712000" cy="5715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noProof="0" dirty="0" smtClean="0"/>
              <a:t>Particle finite element method (PFEM)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6000" y="3006775"/>
            <a:ext cx="8577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First developments: 	Idelsohn et al., </a:t>
            </a:r>
            <a:r>
              <a:rPr lang="de-DE" i="1" dirty="0" smtClean="0"/>
              <a:t>Int. J. Num. Methods Eng</a:t>
            </a:r>
            <a:r>
              <a:rPr lang="de-DE" dirty="0" smtClean="0"/>
              <a:t>., 2004 </a:t>
            </a:r>
          </a:p>
          <a:p>
            <a:r>
              <a:rPr lang="de-DE" dirty="0" smtClean="0"/>
              <a:t>Comprehensive review:	Cremonesi et al., </a:t>
            </a:r>
            <a:r>
              <a:rPr lang="en-US" i="1" dirty="0"/>
              <a:t>Arch. Comput. Methods Eng</a:t>
            </a:r>
            <a:r>
              <a:rPr lang="en-US" i="1" dirty="0" smtClean="0"/>
              <a:t>., </a:t>
            </a:r>
            <a:r>
              <a:rPr lang="en-US" dirty="0" smtClean="0"/>
              <a:t>2020</a:t>
            </a:r>
          </a:p>
          <a:p>
            <a:endParaRPr lang="de-DE" sz="20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 smtClean="0"/>
              <a:t> Robust as FEM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 smtClean="0"/>
              <a:t> Flexible as a particle method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 smtClean="0"/>
              <a:t> Well suited for free surface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 smtClean="0"/>
              <a:t> Not been used in this context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91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09" y="1003225"/>
            <a:ext cx="2549598" cy="179354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24466" y="365125"/>
            <a:ext cx="8603534" cy="61785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PFEM explained: example dam break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10" y="998571"/>
            <a:ext cx="2580092" cy="180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57" y="981945"/>
            <a:ext cx="2531334" cy="18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30" y="4914619"/>
            <a:ext cx="2580090" cy="1799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79" y="998571"/>
            <a:ext cx="2577710" cy="18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60" y="4890446"/>
            <a:ext cx="2576145" cy="17972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91578" y="979777"/>
            <a:ext cx="1623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Delaunay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40983" y="977554"/>
            <a:ext cx="1148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Nodes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14997" y="982980"/>
            <a:ext cx="1242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-shape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>
            <a:off x="263352" y="1593706"/>
            <a:ext cx="792088" cy="18726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urved Right Arrow 20"/>
          <p:cNvSpPr/>
          <p:nvPr/>
        </p:nvSpPr>
        <p:spPr>
          <a:xfrm>
            <a:off x="263352" y="4077072"/>
            <a:ext cx="792088" cy="18726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28464" y="1084829"/>
                <a:ext cx="6801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4" y="1084829"/>
                <a:ext cx="680122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23768" y="3360401"/>
                <a:ext cx="107125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68" y="3360401"/>
                <a:ext cx="1071255" cy="58477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23768" y="5737822"/>
                <a:ext cx="107125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68" y="5737822"/>
                <a:ext cx="1071255" cy="58477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 rot="16200000">
            <a:off x="-52249" y="4625852"/>
            <a:ext cx="131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FEM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/>
              <a:t>deform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52249" y="2135243"/>
            <a:ext cx="131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FEM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/>
              <a:t>deform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10" y="2939426"/>
            <a:ext cx="2580092" cy="180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89" y="2931113"/>
            <a:ext cx="2580090" cy="179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0" t="-5559" r="-108517" b="-1436"/>
          <a:stretch/>
        </p:blipFill>
        <p:spPr>
          <a:xfrm>
            <a:off x="3764247" y="897776"/>
            <a:ext cx="5379753" cy="19261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ectangle 25"/>
          <p:cNvSpPr/>
          <p:nvPr/>
        </p:nvSpPr>
        <p:spPr>
          <a:xfrm>
            <a:off x="4373415" y="1002608"/>
            <a:ext cx="1439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Meshing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813234" y="5902086"/>
            <a:ext cx="1149541" cy="1"/>
          </a:xfrm>
          <a:prstGeom prst="straightConnector1">
            <a:avLst/>
          </a:prstGeom>
          <a:ln w="25400"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68771-012D-45BD-9289-41DE71297509}" type="slidenum">
              <a:rPr lang="en-US" smtClean="0"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463869" y="1122467"/>
                <a:ext cx="2571386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smtClean="0"/>
                  <a:t>Lagrangian Finite elements</a:t>
                </a:r>
              </a:p>
              <a:p>
                <a:pPr algn="ctr"/>
                <a:r>
                  <a:rPr lang="de-DE" sz="2000" dirty="0" smtClean="0"/>
                  <a:t>+</a:t>
                </a:r>
              </a:p>
              <a:p>
                <a:pPr algn="ctr"/>
                <a:r>
                  <a:rPr lang="de-DE" sz="2000" dirty="0" smtClean="0"/>
                  <a:t>Fast &amp; smart remeshing</a:t>
                </a:r>
              </a:p>
              <a:p>
                <a:pPr algn="ctr"/>
                <a:r>
                  <a:rPr lang="de-DE" sz="2000" dirty="0" smtClean="0"/>
                  <a:t>+</a:t>
                </a:r>
              </a:p>
              <a:p>
                <a:pPr algn="ctr"/>
                <a:r>
                  <a:rPr lang="de-DE" sz="2000" dirty="0" smtClean="0"/>
                  <a:t>Solution (</a:t>
                </a:r>
                <a14:m>
                  <m:oMath xmlns:m="http://schemas.openxmlformats.org/officeDocument/2006/math"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,⋯</m:t>
                    </m:r>
                  </m:oMath>
                </a14:m>
                <a:r>
                  <a:rPr lang="de-DE" sz="2000" dirty="0" smtClean="0"/>
                  <a:t>) stored at the nodes</a:t>
                </a:r>
              </a:p>
              <a:p>
                <a:endParaRPr lang="de-DE" sz="2000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2000" dirty="0" smtClean="0"/>
                  <a:t>Large deformation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2000" dirty="0" smtClean="0"/>
                  <a:t>No mesh distortion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2000" dirty="0" smtClean="0"/>
                  <a:t>Solid &amp; Fluid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2000" dirty="0" smtClean="0"/>
                  <a:t>Evolving boundaries captured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de-DE" sz="2000" dirty="0" smtClean="0"/>
                  <a:t>Free </a:t>
                </a:r>
                <a:r>
                  <a:rPr lang="de-DE" sz="2000" dirty="0"/>
                  <a:t>surface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de-DE" sz="2000" dirty="0" smtClean="0"/>
                  <a:t>Splashing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869" y="1122467"/>
                <a:ext cx="2571386" cy="5016758"/>
              </a:xfrm>
              <a:prstGeom prst="rect">
                <a:avLst/>
              </a:prstGeom>
              <a:blipFill rotWithShape="0">
                <a:blip r:embed="rId17"/>
                <a:stretch>
                  <a:fillRect l="-2133" t="-608" r="-3555" b="-1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546873" y="1563804"/>
                <a:ext cx="11133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Delaunay </a:t>
                </a:r>
              </a:p>
              <a:p>
                <a:pPr algn="ctr"/>
                <a:r>
                  <a:rPr lang="en-US" b="0" i="0" dirty="0" smtClean="0">
                    <a:solidFill>
                      <a:schemeClr val="accent3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+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-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shape</a:t>
                </a:r>
                <a:endParaRPr lang="en-US" sz="12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873" y="1563804"/>
                <a:ext cx="1113317" cy="923330"/>
              </a:xfrm>
              <a:prstGeom prst="rect">
                <a:avLst/>
              </a:prstGeom>
              <a:blipFill rotWithShape="0">
                <a:blip r:embed="rId18"/>
                <a:stretch>
                  <a:fillRect l="-4372" t="-3974" r="-3825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193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 animBg="1"/>
      <p:bldP spid="21" grpId="0" animBg="1"/>
      <p:bldP spid="23" grpId="0"/>
      <p:bldP spid="24" grpId="0"/>
      <p:bldP spid="27" grpId="0"/>
      <p:bldP spid="28" grpId="0"/>
      <p:bldP spid="26" grpId="0"/>
      <p:bldP spid="31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7" y="1402829"/>
            <a:ext cx="8775929" cy="4799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566" y="784974"/>
            <a:ext cx="4495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M. Cerquaglia, </a:t>
            </a:r>
            <a:r>
              <a:rPr lang="en-US" sz="1400" dirty="0" smtClean="0"/>
              <a:t>Doctoral thesis ULiège, 2019</a:t>
            </a:r>
            <a:endParaRPr lang="en-US" sz="1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466" y="365125"/>
            <a:ext cx="8568811" cy="61785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PFEM explained: example dam break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C0B5-0A92-472B-AEF6-4ED25727DEB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93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to solve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216000" y="1488750"/>
                <a:ext cx="8712000" cy="50644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dirty="0" smtClean="0"/>
                  <a:t>Liquid, mushy &amp; solid regions solved on same mesh using:</a:t>
                </a:r>
                <a:endParaRPr lang="en-US" dirty="0" smtClean="0"/>
              </a:p>
              <a:p>
                <a:r>
                  <a:rPr lang="en-US" dirty="0" smtClean="0"/>
                  <a:t>Navier-Stokes equations (NSE) </a:t>
                </a:r>
              </a:p>
              <a:p>
                <a:pPr lvl="1"/>
                <a:r>
                  <a:rPr lang="en-US" dirty="0" smtClean="0"/>
                  <a:t>Lagrangian formulation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b="1" dirty="0" smtClean="0"/>
                  <a:t/>
                </a:r>
                <a:br>
                  <a:rPr lang="en-US" b="1" dirty="0" smtClean="0"/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Heat equation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000" y="1488750"/>
                <a:ext cx="8712000" cy="5064450"/>
              </a:xfrm>
              <a:blipFill rotWithShape="0">
                <a:blip r:embed="rId3"/>
                <a:stretch>
                  <a:fillRect l="-1399" t="-1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C0B5-0A92-472B-AEF6-4ED25727DEB1}" type="slidenum">
              <a:rPr lang="en-GB" smtClean="0"/>
              <a:t>7</a:t>
            </a:fld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775960" y="2752725"/>
            <a:ext cx="548640" cy="563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32220" y="2531745"/>
            <a:ext cx="163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Surface tension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611520" y="3685875"/>
            <a:ext cx="518160" cy="49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82698" y="3996509"/>
            <a:ext cx="1611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flow resistance</a:t>
            </a:r>
            <a:endParaRPr lang="en-US" dirty="0"/>
          </a:p>
          <a:p>
            <a:r>
              <a:rPr lang="de-DE" dirty="0"/>
              <a:t>o</a:t>
            </a:r>
            <a:r>
              <a:rPr lang="de-DE" dirty="0" smtClean="0"/>
              <a:t>f mushy zone (and solid)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076825" y="4642840"/>
            <a:ext cx="342900" cy="517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18543" y="4319674"/>
            <a:ext cx="183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Laser heat source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624568" y="5530150"/>
            <a:ext cx="476940" cy="58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04314" y="5740181"/>
            <a:ext cx="1611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Latent heat absorption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52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to solve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216000" y="1488750"/>
                <a:ext cx="8712000" cy="4680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Momentum equation for newtonian fluids</a:t>
                </a:r>
              </a:p>
              <a:p>
                <a:pPr marL="457200" lvl="1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r>
                  <a:rPr lang="en-US" dirty="0"/>
                  <a:t>Surface tension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 dirty="0"/>
              </a:p>
              <a:p>
                <a:r>
                  <a:rPr lang="en-US" dirty="0" smtClean="0"/>
                  <a:t>Resulting surface force term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4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𝜕𝜎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d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000" y="1488750"/>
                <a:ext cx="8712000" cy="4680000"/>
              </a:xfrm>
              <a:blipFill rotWithShape="0">
                <a:blip r:embed="rId3"/>
                <a:stretch>
                  <a:fillRect l="-1259" t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C0B5-0A92-472B-AEF6-4ED25727DEB1}" type="slidenum">
              <a:rPr lang="en-GB" smtClean="0"/>
              <a:t>8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005608" y="5660927"/>
            <a:ext cx="141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Normal force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712565" y="5079477"/>
            <a:ext cx="476940" cy="58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 rot="16200000">
            <a:off x="5229228" y="4202748"/>
            <a:ext cx="332426" cy="2639375"/>
          </a:xfrm>
          <a:prstGeom prst="leftBrace">
            <a:avLst>
              <a:gd name="adj1" fmla="val 4984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027021" y="5731751"/>
            <a:ext cx="273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Tangential marangoni force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5600700" y="2381250"/>
            <a:ext cx="533400" cy="53340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rot="16200000">
            <a:off x="5299410" y="3195853"/>
            <a:ext cx="547324" cy="2284111"/>
          </a:xfrm>
          <a:custGeom>
            <a:avLst/>
            <a:gdLst>
              <a:gd name="connsiteX0" fmla="*/ 295275 w 295275"/>
              <a:gd name="connsiteY0" fmla="*/ 352425 h 352425"/>
              <a:gd name="connsiteX1" fmla="*/ 238125 w 295275"/>
              <a:gd name="connsiteY1" fmla="*/ 152400 h 352425"/>
              <a:gd name="connsiteX2" fmla="*/ 142875 w 295275"/>
              <a:gd name="connsiteY2" fmla="*/ 47625 h 352425"/>
              <a:gd name="connsiteX3" fmla="*/ 0 w 295275"/>
              <a:gd name="connsiteY3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352425">
                <a:moveTo>
                  <a:pt x="295275" y="352425"/>
                </a:moveTo>
                <a:cubicBezTo>
                  <a:pt x="279400" y="277812"/>
                  <a:pt x="263525" y="203200"/>
                  <a:pt x="238125" y="152400"/>
                </a:cubicBezTo>
                <a:cubicBezTo>
                  <a:pt x="212725" y="101600"/>
                  <a:pt x="182562" y="73025"/>
                  <a:pt x="142875" y="47625"/>
                </a:cubicBezTo>
                <a:cubicBezTo>
                  <a:pt x="103187" y="22225"/>
                  <a:pt x="17462" y="7937"/>
                  <a:pt x="0" y="0"/>
                </a:cubicBezTo>
              </a:path>
            </a:pathLst>
          </a:custGeom>
          <a:noFill/>
          <a:ln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715128" y="3066745"/>
            <a:ext cx="2279547" cy="147732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Note:</a:t>
            </a:r>
            <a:br>
              <a:rPr lang="de-DE" dirty="0" smtClean="0"/>
            </a:br>
            <a:r>
              <a:rPr lang="de-DE" dirty="0" smtClean="0"/>
              <a:t>Marangoni coefficient usually negative</a:t>
            </a:r>
            <a:br>
              <a:rPr lang="de-DE" dirty="0" smtClean="0"/>
            </a:br>
            <a:r>
              <a:rPr lang="de-DE" dirty="0" smtClean="0">
                <a:sym typeface="Wingdings" panose="05000000000000000000" pitchFamily="2" charset="2"/>
              </a:rPr>
              <a:t> surface force away from heat source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227008" y="-7130"/>
                <a:ext cx="2953886" cy="16298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 smtClean="0"/>
                  <a:t> = curvature</a:t>
                </a:r>
              </a:p>
              <a:p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en-US" dirty="0" smtClean="0"/>
                  <a:t>outward normal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 dirty="0" smtClean="0"/>
                  <a:t> = surface tension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de-DE" dirty="0" smtClean="0"/>
                  <a:t/>
                </a:r>
                <a:br>
                  <a:rPr lang="de-DE" dirty="0" smtClean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𝜕𝜎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= Marangoni coefficient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008" y="-7130"/>
                <a:ext cx="2953886" cy="1629805"/>
              </a:xfrm>
              <a:prstGeom prst="rect">
                <a:avLst/>
              </a:prstGeom>
              <a:blipFill rotWithShape="0">
                <a:blip r:embed="rId4"/>
                <a:stretch>
                  <a:fillRect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266700" y="1015802"/>
            <a:ext cx="214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Surface tension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72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  <p:bldP spid="22" grpId="0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to solve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216000" y="1488750"/>
                <a:ext cx="8712000" cy="4680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Momentum equation for Newtonian fluids</a:t>
                </a:r>
              </a:p>
              <a:p>
                <a:pPr marL="457200" lvl="1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r>
                  <a:rPr lang="en-US" dirty="0" smtClean="0"/>
                  <a:t>Liquid fraction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/>
              </a:p>
              <a:p>
                <a:r>
                  <a:rPr lang="en-US" dirty="0" smtClean="0"/>
                  <a:t>Mushy zone flow resistance term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with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000" y="1488750"/>
                <a:ext cx="8712000" cy="4680000"/>
              </a:xfrm>
              <a:blipFill rotWithShape="0">
                <a:blip r:embed="rId3"/>
                <a:stretch>
                  <a:fillRect l="-1259" t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C0B5-0A92-472B-AEF6-4ED25727DEB1}" type="slidenum">
              <a:rPr lang="en-GB" smtClean="0"/>
              <a:t>9</a:t>
            </a:fld>
            <a:endParaRPr lang="en-GB" dirty="0"/>
          </a:p>
        </p:txBody>
      </p:sp>
      <p:sp>
        <p:nvSpPr>
          <p:cNvPr id="32" name="Left Brace 31"/>
          <p:cNvSpPr/>
          <p:nvPr/>
        </p:nvSpPr>
        <p:spPr>
          <a:xfrm rot="16200000">
            <a:off x="3203566" y="5014802"/>
            <a:ext cx="332426" cy="1861521"/>
          </a:xfrm>
          <a:prstGeom prst="leftBrace">
            <a:avLst>
              <a:gd name="adj1" fmla="val 4984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Left Brace 32"/>
          <p:cNvSpPr/>
          <p:nvPr/>
        </p:nvSpPr>
        <p:spPr>
          <a:xfrm rot="16200000">
            <a:off x="5491806" y="5230378"/>
            <a:ext cx="332426" cy="1125569"/>
          </a:xfrm>
          <a:prstGeom prst="leftBrace">
            <a:avLst>
              <a:gd name="adj1" fmla="val 4984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Left Brace 33"/>
          <p:cNvSpPr/>
          <p:nvPr/>
        </p:nvSpPr>
        <p:spPr>
          <a:xfrm rot="16200000">
            <a:off x="6726411" y="5183644"/>
            <a:ext cx="332426" cy="1226160"/>
          </a:xfrm>
          <a:prstGeom prst="leftBrace">
            <a:avLst>
              <a:gd name="adj1" fmla="val 4984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373673" y="6102531"/>
            <a:ext cx="1992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Carman-Kozeny eq.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061702" y="5934006"/>
            <a:ext cx="118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Chosen coefficient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975939" y="5933937"/>
            <a:ext cx="1833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Avoid</a:t>
            </a:r>
            <a:br>
              <a:rPr lang="de-DE" dirty="0" smtClean="0"/>
            </a:br>
            <a:r>
              <a:rPr lang="de-DE" dirty="0" smtClean="0"/>
              <a:t>div. by 0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6354461" y="2409825"/>
            <a:ext cx="533400" cy="53340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838281" y="3130825"/>
                <a:ext cx="3089720" cy="646331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Reduces momentum,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de-DE" b="0" dirty="0" smtClean="0">
                    <a:ea typeface="Cambria Math" panose="02040503050406030204" pitchFamily="18" charset="0"/>
                  </a:rPr>
                  <a:t/>
                </a:r>
                <a:br>
                  <a:rPr lang="de-DE" b="0" dirty="0" smtClean="0">
                    <a:ea typeface="Cambria Math" panose="02040503050406030204" pitchFamily="18" charset="0"/>
                  </a:rPr>
                </a:br>
                <a:r>
                  <a:rPr lang="de-DE" b="0" dirty="0" smtClean="0">
                    <a:ea typeface="Cambria Math" panose="02040503050406030204" pitchFamily="18" charset="0"/>
                  </a:rPr>
                  <a:t>(effectively freezing the solid)</a:t>
                </a:r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281" y="3130825"/>
                <a:ext cx="308972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572" t="-4630" b="-12963"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reeform 39"/>
          <p:cNvSpPr/>
          <p:nvPr/>
        </p:nvSpPr>
        <p:spPr>
          <a:xfrm>
            <a:off x="6962775" y="2781300"/>
            <a:ext cx="295275" cy="352425"/>
          </a:xfrm>
          <a:custGeom>
            <a:avLst/>
            <a:gdLst>
              <a:gd name="connsiteX0" fmla="*/ 295275 w 295275"/>
              <a:gd name="connsiteY0" fmla="*/ 352425 h 352425"/>
              <a:gd name="connsiteX1" fmla="*/ 238125 w 295275"/>
              <a:gd name="connsiteY1" fmla="*/ 152400 h 352425"/>
              <a:gd name="connsiteX2" fmla="*/ 142875 w 295275"/>
              <a:gd name="connsiteY2" fmla="*/ 47625 h 352425"/>
              <a:gd name="connsiteX3" fmla="*/ 0 w 295275"/>
              <a:gd name="connsiteY3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352425">
                <a:moveTo>
                  <a:pt x="295275" y="352425"/>
                </a:moveTo>
                <a:cubicBezTo>
                  <a:pt x="279400" y="277812"/>
                  <a:pt x="263525" y="203200"/>
                  <a:pt x="238125" y="152400"/>
                </a:cubicBezTo>
                <a:cubicBezTo>
                  <a:pt x="212725" y="101600"/>
                  <a:pt x="182562" y="73025"/>
                  <a:pt x="142875" y="47625"/>
                </a:cubicBezTo>
                <a:cubicBezTo>
                  <a:pt x="103187" y="22225"/>
                  <a:pt x="17462" y="7937"/>
                  <a:pt x="0" y="0"/>
                </a:cubicBezTo>
              </a:path>
            </a:pathLst>
          </a:custGeom>
          <a:noFill/>
          <a:ln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 40"/>
          <p:cNvSpPr/>
          <p:nvPr/>
        </p:nvSpPr>
        <p:spPr>
          <a:xfrm rot="16200000">
            <a:off x="4696037" y="933810"/>
            <a:ext cx="1525127" cy="1524406"/>
          </a:xfrm>
          <a:custGeom>
            <a:avLst/>
            <a:gdLst>
              <a:gd name="connsiteX0" fmla="*/ 295275 w 295275"/>
              <a:gd name="connsiteY0" fmla="*/ 352425 h 352425"/>
              <a:gd name="connsiteX1" fmla="*/ 238125 w 295275"/>
              <a:gd name="connsiteY1" fmla="*/ 152400 h 352425"/>
              <a:gd name="connsiteX2" fmla="*/ 142875 w 295275"/>
              <a:gd name="connsiteY2" fmla="*/ 47625 h 352425"/>
              <a:gd name="connsiteX3" fmla="*/ 0 w 295275"/>
              <a:gd name="connsiteY3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352425">
                <a:moveTo>
                  <a:pt x="295275" y="352425"/>
                </a:moveTo>
                <a:cubicBezTo>
                  <a:pt x="279400" y="277812"/>
                  <a:pt x="263525" y="203200"/>
                  <a:pt x="238125" y="152400"/>
                </a:cubicBezTo>
                <a:cubicBezTo>
                  <a:pt x="212725" y="101600"/>
                  <a:pt x="182562" y="73025"/>
                  <a:pt x="142875" y="47625"/>
                </a:cubicBezTo>
                <a:cubicBezTo>
                  <a:pt x="103187" y="22225"/>
                  <a:pt x="17462" y="7937"/>
                  <a:pt x="0" y="0"/>
                </a:cubicBezTo>
              </a:path>
            </a:pathLst>
          </a:custGeom>
          <a:noFill/>
          <a:ln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220804" y="489816"/>
                <a:ext cx="2521914" cy="923330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Note:</a:t>
                </a:r>
                <a:br>
                  <a:rPr lang="de-DE" dirty="0" smtClean="0"/>
                </a:br>
                <a:r>
                  <a:rPr lang="de-DE" dirty="0" smtClean="0"/>
                  <a:t>dyn. viscosity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 smtClean="0"/>
                  <a:t> for solid and fluid</a:t>
                </a:r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804" y="489816"/>
                <a:ext cx="2521914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683" t="-2597" b="-8442"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3073828" y="2987361"/>
            <a:ext cx="2764452" cy="1642596"/>
            <a:chOff x="3073828" y="2987361"/>
            <a:chExt cx="2764452" cy="1642596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3452812" y="3184124"/>
              <a:ext cx="0" cy="108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3452812" y="4260625"/>
              <a:ext cx="22431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452812" y="4264124"/>
              <a:ext cx="84772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300537" y="3650849"/>
              <a:ext cx="0" cy="6132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300537" y="3650849"/>
              <a:ext cx="123127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300537" y="4174724"/>
              <a:ext cx="0" cy="180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362324" y="3686024"/>
              <a:ext cx="185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98739" y="349433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1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04326" y="404646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0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3073828" y="2987361"/>
                  <a:ext cx="40280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3828" y="2987361"/>
                  <a:ext cx="40280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008116" y="4260625"/>
                  <a:ext cx="5156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8116" y="4260625"/>
                  <a:ext cx="515654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5457791" y="4253144"/>
                  <a:ext cx="3804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7791" y="4253144"/>
                  <a:ext cx="380489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TextBox 47"/>
          <p:cNvSpPr txBox="1"/>
          <p:nvPr/>
        </p:nvSpPr>
        <p:spPr>
          <a:xfrm>
            <a:off x="266700" y="1015802"/>
            <a:ext cx="410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Solidification flow resistance tension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9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860</Words>
  <Application>Microsoft Office PowerPoint</Application>
  <PresentationFormat>On-screen Show (4:3)</PresentationFormat>
  <Paragraphs>388</Paragraphs>
  <Slides>32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PFEM-based 2D phase change simulation tool applied to laser spot welding</vt:lpstr>
      <vt:lpstr>PowerPoint Presentation</vt:lpstr>
      <vt:lpstr>PowerPoint Presentation</vt:lpstr>
      <vt:lpstr>Proposed approach</vt:lpstr>
      <vt:lpstr>PowerPoint Presentation</vt:lpstr>
      <vt:lpstr>PowerPoint Presentation</vt:lpstr>
      <vt:lpstr>Equations to solve</vt:lpstr>
      <vt:lpstr>Equations to solve</vt:lpstr>
      <vt:lpstr>Equations to solve</vt:lpstr>
      <vt:lpstr>Equations to solve</vt:lpstr>
      <vt:lpstr>Equations to solve</vt:lpstr>
      <vt:lpstr>Equations to solve</vt:lpstr>
      <vt:lpstr>Numerics</vt:lpstr>
      <vt:lpstr>Adaptive mesh refinement (using simple example: imposed T field with a gradient)</vt:lpstr>
      <vt:lpstr>Laser Spot welding test case</vt:lpstr>
      <vt:lpstr>Heat source</vt:lpstr>
      <vt:lpstr>Simulation setup</vt:lpstr>
      <vt:lpstr>Properties</vt:lpstr>
      <vt:lpstr>Properties</vt:lpstr>
      <vt:lpstr>Initial mesh</vt:lpstr>
      <vt:lpstr>PowerPoint Presentation</vt:lpstr>
      <vt:lpstr>PowerPoint Presentation</vt:lpstr>
      <vt:lpstr>PowerPoint Presentation</vt:lpstr>
      <vt:lpstr>PowerPoint Presentation</vt:lpstr>
      <vt:lpstr>Comparison with literature</vt:lpstr>
      <vt:lpstr>Comparison with literature</vt:lpstr>
      <vt:lpstr>Comparison with literature</vt:lpstr>
      <vt:lpstr>PowerPoint Presentation</vt:lpstr>
      <vt:lpstr>PowerPoint Presentation</vt:lpstr>
      <vt:lpstr>PowerPoint Presentation</vt:lpstr>
      <vt:lpstr>Conclusion</vt:lpstr>
      <vt:lpstr>Future work</vt:lpstr>
    </vt:vector>
  </TitlesOfParts>
  <Company>ULiège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Particle-FEM code capable of simulating Selective Laser Melting (SLM)</dc:title>
  <dc:creator>Billy-Joe Bobach</dc:creator>
  <cp:lastModifiedBy>BJ</cp:lastModifiedBy>
  <cp:revision>328</cp:revision>
  <cp:lastPrinted>2019-10-07T09:19:40Z</cp:lastPrinted>
  <dcterms:created xsi:type="dcterms:W3CDTF">2019-09-17T13:55:34Z</dcterms:created>
  <dcterms:modified xsi:type="dcterms:W3CDTF">2020-11-29T15:29:44Z</dcterms:modified>
</cp:coreProperties>
</file>